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4"/>
    <p:sldMasterId id="2147484410" r:id="rId5"/>
    <p:sldMasterId id="2147484427" r:id="rId6"/>
    <p:sldMasterId id="2147484444" r:id="rId7"/>
    <p:sldMasterId id="2147484461" r:id="rId8"/>
    <p:sldMasterId id="2147484478" r:id="rId9"/>
    <p:sldMasterId id="2147484495" r:id="rId10"/>
    <p:sldMasterId id="2147484512" r:id="rId11"/>
  </p:sldMasterIdLst>
  <p:notesMasterIdLst>
    <p:notesMasterId r:id="rId22"/>
  </p:notesMasterIdLst>
  <p:handoutMasterIdLst>
    <p:handoutMasterId r:id="rId23"/>
  </p:handoutMasterIdLst>
  <p:sldIdLst>
    <p:sldId id="263" r:id="rId12"/>
    <p:sldId id="261" r:id="rId13"/>
    <p:sldId id="305" r:id="rId14"/>
    <p:sldId id="303" r:id="rId15"/>
    <p:sldId id="304" r:id="rId16"/>
    <p:sldId id="306" r:id="rId17"/>
    <p:sldId id="307" r:id="rId18"/>
    <p:sldId id="308" r:id="rId19"/>
    <p:sldId id="310" r:id="rId20"/>
    <p:sldId id="25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BFD7C2-BFD0-371C-FC58-FAA3A9026D10}" name="Isabell Kastens" initials="IK" userId="S::isabell.kastens@aldrevardomsorg.goteborg.se::a15ea290-97e6-4207-ab33-0da864c417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564"/>
    <a:srgbClr val="0077BC"/>
    <a:srgbClr val="D53878"/>
    <a:srgbClr val="008391"/>
    <a:srgbClr val="FBF2B4"/>
    <a:srgbClr val="F0CD50"/>
    <a:srgbClr val="4675B7"/>
    <a:srgbClr val="DBD1E6"/>
    <a:srgbClr val="D2D8DB"/>
    <a:srgbClr val="CBE2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0F3E74-37F3-4552-85D1-D6B7E17A9AEC}" v="81" dt="2024-02-20T12:21:34.50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76406" autoAdjust="0"/>
  </p:normalViewPr>
  <p:slideViewPr>
    <p:cSldViewPr snapToGrid="0">
      <p:cViewPr varScale="1">
        <p:scale>
          <a:sx n="50" d="100"/>
          <a:sy n="50" d="100"/>
        </p:scale>
        <p:origin x="1164" y="36"/>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93" d="100"/>
          <a:sy n="93" d="100"/>
        </p:scale>
        <p:origin x="362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2024-03-22</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2024-03-22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2024-03-22</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a:t>
            </a:fld>
            <a:endParaRPr lang="sv-SE"/>
          </a:p>
        </p:txBody>
      </p:sp>
    </p:spTree>
    <p:extLst>
      <p:ext uri="{BB962C8B-B14F-4D97-AF65-F5344CB8AC3E}">
        <p14:creationId xmlns:p14="http://schemas.microsoft.com/office/powerpoint/2010/main" val="148211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fld id="{FBBFA50B-E819-411C-B95B-B3FD3A3FC2B7}" type="datetime1">
              <a:rPr lang="sv-SE" smtClean="0"/>
              <a:t>2024-03-22</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10</a:t>
            </a:fld>
            <a:endParaRPr lang="sv-SE"/>
          </a:p>
        </p:txBody>
      </p:sp>
    </p:spTree>
    <p:extLst>
      <p:ext uri="{BB962C8B-B14F-4D97-AF65-F5344CB8AC3E}">
        <p14:creationId xmlns:p14="http://schemas.microsoft.com/office/powerpoint/2010/main" val="81273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Inom ramen för vårt systematiska arbetsmiljöarbete genomför vi många riskbedömningar. Det finns en särskild reglering som säger att vi också ska göra riskbedömningar inför ändring av verksamheten. En sådan riskbedömning ska göras innan en förändring genomförs. Riskbedömningen ska handla om tiden efter att förändringen genomförts. Den stora skillnaden mellan riskbedömning i den löpande verksamheten och en riskbedömning vid förändring är att det därför inte finns en faktisk situation att riskbedöma eftersom att förändringen inte är genomförd än.</a:t>
            </a:r>
          </a:p>
          <a:p>
            <a:pPr>
              <a:lnSpc>
                <a:spcPct val="100000"/>
              </a:lnSpc>
            </a:pPr>
            <a:endParaRPr lang="sv-SE" sz="1200" dirty="0"/>
          </a:p>
          <a:p>
            <a:pPr>
              <a:lnSpc>
                <a:spcPct val="100000"/>
              </a:lnSpc>
            </a:pPr>
            <a:r>
              <a:rPr lang="sv-SE" sz="1200" dirty="0"/>
              <a:t>Syftet med riskbedömningen är att minimera och/eller eliminera de risker för ohälsa och olycksfall som kan uppstå utifrån en förändring genom att sätta in åtgärder innan risken uppstår. Det är en del av vårt förebyggande hälso- och arbetsmiljöarbete.</a:t>
            </a:r>
          </a:p>
          <a:p>
            <a:pPr>
              <a:lnSpc>
                <a:spcPct val="100000"/>
              </a:lnSpc>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Arial" panose="020B0604020202020204" pitchFamily="34" charset="0"/>
                <a:ea typeface="Times New Roman" panose="02020603050405020304" pitchFamily="18" charset="0"/>
              </a:rPr>
              <a:t>Att riskerna är kända och förebyggs bidrar till goda förutsättningar att genomföra en framgångsrik förändring av verksamheten och</a:t>
            </a:r>
            <a:endParaRPr lang="sv-S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att ta reda på vilka arbetsmiljörisker en förändring kan innebära är dessutom lönsamt genom att riskerna kan åtgärdas i tid.</a:t>
            </a:r>
          </a:p>
          <a:p>
            <a:pPr>
              <a:lnSpc>
                <a:spcPct val="100000"/>
              </a:lnSpc>
            </a:pPr>
            <a:endParaRPr lang="sv-SE" sz="1200" dirty="0"/>
          </a:p>
          <a:p>
            <a:endParaRPr lang="sv-SE" dirty="0"/>
          </a:p>
        </p:txBody>
      </p:sp>
      <p:sp>
        <p:nvSpPr>
          <p:cNvPr id="4" name="Platshållare för datum 3"/>
          <p:cNvSpPr>
            <a:spLocks noGrp="1"/>
          </p:cNvSpPr>
          <p:nvPr>
            <p:ph type="dt" idx="10"/>
          </p:nvPr>
        </p:nvSpPr>
        <p:spPr/>
        <p:txBody>
          <a:bodyPr/>
          <a:lstStyle/>
          <a:p>
            <a:fld id="{72532145-269E-4DEC-A5F5-E687CD17D124}" type="datetime1">
              <a:rPr lang="sv-SE" smtClean="0"/>
              <a:t>2024-03-22</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2</a:t>
            </a:fld>
            <a:endParaRPr lang="sv-SE"/>
          </a:p>
        </p:txBody>
      </p:sp>
    </p:spTree>
    <p:extLst>
      <p:ext uri="{BB962C8B-B14F-4D97-AF65-F5344CB8AC3E}">
        <p14:creationId xmlns:p14="http://schemas.microsoft.com/office/powerpoint/2010/main" val="954536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vilka situationer ska en riskbedömning göras? Man får göra en bedömning från fall till fall, </a:t>
            </a:r>
            <a:r>
              <a:rPr lang="sv-SE" b="0" i="0" dirty="0">
                <a:solidFill>
                  <a:srgbClr val="000000"/>
                </a:solidFill>
                <a:effectLst/>
                <a:latin typeface="Arial" panose="020B0604020202020204" pitchFamily="34" charset="0"/>
              </a:rPr>
              <a:t>men det handlar om ändringar som inte utgör del av den dagliga, löpande verksamheten. Allt beror på vilka arbetssätt man har. Därför kan det göras olika bedömningar på olika enheter. På en enhet kan en ändring i arbetstid vara en förändring som ska riskbedömas för att man aldrig annars ändrar sin arbetstid. Men på en annan är det inte det för att man har ett arbetssätt där man ändrar arbetstider regelbundet. Vid en bedömning kan man fundera över dessa frågor:</a:t>
            </a:r>
          </a:p>
          <a:p>
            <a:endParaRPr lang="sv-SE" b="0" i="0" dirty="0">
              <a:solidFill>
                <a:srgbClr val="000000"/>
              </a:solidFill>
              <a:effectLst/>
              <a:latin typeface="Arial" panose="020B0604020202020204" pitchFamily="34" charset="0"/>
            </a:endParaRPr>
          </a:p>
          <a:p>
            <a:pPr marL="285750" indent="-285750">
              <a:buFont typeface="Wingdings" panose="05000000000000000000" pitchFamily="2" charset="2"/>
              <a:buChar char="Ø"/>
            </a:pPr>
            <a:r>
              <a:rPr lang="sv-SE" sz="1200" dirty="0"/>
              <a:t>Vad är nuläget för de som berörs? Vad är det önskade läget? Är det stora skillnader?</a:t>
            </a:r>
          </a:p>
          <a:p>
            <a:endParaRPr lang="sv-SE" sz="1200" dirty="0"/>
          </a:p>
          <a:p>
            <a:pPr marL="285750" indent="-285750">
              <a:buFont typeface="Wingdings" panose="05000000000000000000" pitchFamily="2" charset="2"/>
              <a:buChar char="Ø"/>
            </a:pPr>
            <a:r>
              <a:rPr lang="sv-SE" sz="1200" dirty="0"/>
              <a:t>Påverkar ändringen arbetsmiljön för de som berörs?</a:t>
            </a:r>
            <a:endParaRPr lang="sv-SE" b="0" i="0" dirty="0">
              <a:solidFill>
                <a:srgbClr val="000000"/>
              </a:solidFill>
              <a:effectLst/>
              <a:latin typeface="Arial" panose="020B0604020202020204" pitchFamily="34" charset="0"/>
            </a:endParaRPr>
          </a:p>
          <a:p>
            <a:endParaRPr lang="sv-SE" b="0" i="0" dirty="0">
              <a:solidFill>
                <a:srgbClr val="000000"/>
              </a:solidFill>
              <a:effectLst/>
              <a:latin typeface="Arial" panose="020B0604020202020204" pitchFamily="34" charset="0"/>
            </a:endParaRPr>
          </a:p>
          <a:p>
            <a:r>
              <a:rPr lang="sv-SE" b="0" i="0" dirty="0">
                <a:solidFill>
                  <a:srgbClr val="000000"/>
                </a:solidFill>
                <a:effectLst/>
                <a:latin typeface="Arial" panose="020B0604020202020204" pitchFamily="34" charset="0"/>
              </a:rPr>
              <a:t> Här är en del exempel på när man kan behöva göra en riskbedömning inför ändring av verksamheten.</a:t>
            </a:r>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2024-03-22</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a:t>
            </a:fld>
            <a:endParaRPr lang="sv-SE"/>
          </a:p>
        </p:txBody>
      </p:sp>
    </p:spTree>
    <p:extLst>
      <p:ext uri="{BB962C8B-B14F-4D97-AF65-F5344CB8AC3E}">
        <p14:creationId xmlns:p14="http://schemas.microsoft.com/office/powerpoint/2010/main" val="1716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Till hjälp finns ett stödmaterial som ligger på styrande dokument som heter ABCD Riskbedömning och handlingsplan inför ändringar i verksamheten.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 sak genomföras av de som är berörda av förändringen och skyddsombud ska delta. Tänk på att riskbedömningen är ett levande dokument som kan behöva tas upp vid flera tillfällen.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Riskbedömningen ska göras så tidigt i processen som det är möjligt. Hur tidigt den kan påbörjas avgörs av hur tydlig innebörden av förändringen är för de som genomför riskbedömningen. Det kan innebära att riskbedömningen görs efter beslut är taget. Ibland sker detta när beslut har tagits av till exempel politiker och man inte haft möjlighet att riskbedöma det innan beslutet fattades.</a:t>
            </a:r>
          </a:p>
          <a:p>
            <a:pPr>
              <a:lnSpc>
                <a:spcPct val="100000"/>
              </a:lnSpc>
            </a:pPr>
            <a:r>
              <a:rPr lang="sv-SE" dirty="0"/>
              <a:t>Risker som inte omedelbart kan åtgärdas ska skrivas in i en handlingsplan som finns i mallen. I mallen ska ni också skriva vilka som varit med och gjort riskbedömningen.</a:t>
            </a:r>
          </a:p>
          <a:p>
            <a:pPr>
              <a:lnSpc>
                <a:spcPct val="100000"/>
              </a:lnSpc>
            </a:pPr>
            <a:r>
              <a:rPr lang="sv-SE" dirty="0"/>
              <a:t>När riskbedömningen är gjord tas den upp som en information i skyddskommitté/LSG.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datum 3"/>
          <p:cNvSpPr>
            <a:spLocks noGrp="1"/>
          </p:cNvSpPr>
          <p:nvPr>
            <p:ph type="dt" idx="1"/>
          </p:nvPr>
        </p:nvSpPr>
        <p:spPr/>
        <p:txBody>
          <a:bodyPr/>
          <a:lstStyle/>
          <a:p>
            <a:fld id="{85227DC2-ECB9-4CC5-9289-199C6A22173F}" type="datetime1">
              <a:rPr lang="sv-SE" smtClean="0"/>
              <a:t>2024-03-22</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4</a:t>
            </a:fld>
            <a:endParaRPr lang="sv-SE"/>
          </a:p>
        </p:txBody>
      </p:sp>
    </p:spTree>
    <p:extLst>
      <p:ext uri="{BB962C8B-B14F-4D97-AF65-F5344CB8AC3E}">
        <p14:creationId xmlns:p14="http://schemas.microsoft.com/office/powerpoint/2010/main" val="155140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Såhär ser upplägget ut för genomförande av en riskbedömning. Man börjar med att Precisera den planerade förändringen. Sedan tar man fram eventuella risker och riskbedömer dem. Efter det är det dags att ta fram åtgärder. När åtgärderna är genomförda är ska de följas för att se om de fått effekt. Vi kommer nu gå igenom mer om vad ni konkret ska göra i varje steg och sedan titta på hur handlingsplanen ser ut som ni sedan dokumenterar ert arbete i. </a:t>
            </a:r>
          </a:p>
        </p:txBody>
      </p:sp>
      <p:sp>
        <p:nvSpPr>
          <p:cNvPr id="4" name="Platshållare för datum 3"/>
          <p:cNvSpPr>
            <a:spLocks noGrp="1"/>
          </p:cNvSpPr>
          <p:nvPr>
            <p:ph type="dt" idx="1"/>
          </p:nvPr>
        </p:nvSpPr>
        <p:spPr/>
        <p:txBody>
          <a:bodyPr/>
          <a:lstStyle/>
          <a:p>
            <a:fld id="{F995FFDC-F934-4037-B505-500B08CD3B8C}" type="datetime1">
              <a:rPr lang="sv-SE" smtClean="0"/>
              <a:t>2024-03-22</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5</a:t>
            </a:fld>
            <a:endParaRPr lang="sv-SE"/>
          </a:p>
        </p:txBody>
      </p:sp>
    </p:spTree>
    <p:extLst>
      <p:ext uri="{BB962C8B-B14F-4D97-AF65-F5344CB8AC3E}">
        <p14:creationId xmlns:p14="http://schemas.microsoft.com/office/powerpoint/2010/main" val="920157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besvarar ni dessa frågor för att ni ska veta vad det är som ska riskbedömas och vilka som ska vara delaktiga. Det är också viktigt att ni prata om det positiva effekterna som förändringen får. Detta är </a:t>
            </a:r>
            <a:r>
              <a:rPr lang="sv-SE" dirty="0" err="1"/>
              <a:t>vikigta</a:t>
            </a:r>
            <a:r>
              <a:rPr lang="sv-SE" dirty="0"/>
              <a:t> frågor för att man ska förstå innebörden av </a:t>
            </a:r>
          </a:p>
        </p:txBody>
      </p:sp>
      <p:sp>
        <p:nvSpPr>
          <p:cNvPr id="4" name="Platshållare för datum 3"/>
          <p:cNvSpPr>
            <a:spLocks noGrp="1"/>
          </p:cNvSpPr>
          <p:nvPr>
            <p:ph type="dt" idx="1"/>
          </p:nvPr>
        </p:nvSpPr>
        <p:spPr/>
        <p:txBody>
          <a:bodyPr/>
          <a:lstStyle/>
          <a:p>
            <a:fld id="{F995FFDC-F934-4037-B505-500B08CD3B8C}" type="datetime1">
              <a:rPr lang="sv-SE" smtClean="0"/>
              <a:t>2024-03-22</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a:t>
            </a:fld>
            <a:endParaRPr lang="sv-SE"/>
          </a:p>
        </p:txBody>
      </p:sp>
    </p:spTree>
    <p:extLst>
      <p:ext uri="{BB962C8B-B14F-4D97-AF65-F5344CB8AC3E}">
        <p14:creationId xmlns:p14="http://schemas.microsoft.com/office/powerpoint/2010/main" val="1493273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tar ni fram de risker som ni tror uppstår efter genomförd förändring. Tänk på att förändringsarbete i sig kan få en påverkan på arbetsmiljön och leda till ohälsa. </a:t>
            </a:r>
          </a:p>
          <a:p>
            <a:r>
              <a:rPr lang="sv-SE" dirty="0"/>
              <a:t>När ni tagit fram riskerna ska ni sedan bedöma hur sannolikt det är att risken kan komma att inträffa och vilken konsekvens den kan få. Ta hjälp av riksbedömningsmatrisen i detta arbetet. När ni bestämt nivåerna för sannolikhet och konsekvens ser ni vilken färg och siffra som risken hamnar på. </a:t>
            </a:r>
          </a:p>
          <a:p>
            <a:r>
              <a:rPr lang="sv-SE" dirty="0"/>
              <a:t>T ex Försumbar risk som är grön och har nummer 1. Här är det osannolikt att risken inträffar och skulle den göra det är konsekvenserna inte så stora.</a:t>
            </a:r>
          </a:p>
          <a:p>
            <a:r>
              <a:rPr lang="sv-SE" dirty="0"/>
              <a:t>Men tittar vi på allvarlig risk som är orange och har nummer 4 så är sannolikheten allt från ganska ovanlig till mycket vanlig risken kan inträffa och konsekvenserna kan vara allt från skada utan sjukskrivning till dödsfall/livslånga men. Anledningen till att spannet är stort i den Allvarliga risken är att konsekvenserna kan bli stora om det skulle inträffa även om sannolikheten att det inträffar inte är så stor. </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2024-03-22</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7</a:t>
            </a:fld>
            <a:endParaRPr lang="sv-SE"/>
          </a:p>
        </p:txBody>
      </p:sp>
    </p:spTree>
    <p:extLst>
      <p:ext uri="{BB962C8B-B14F-4D97-AF65-F5344CB8AC3E}">
        <p14:creationId xmlns:p14="http://schemas.microsoft.com/office/powerpoint/2010/main" val="1154382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ni gjort er riskbedömning ska ni sedan ta fram åtgärder. </a:t>
            </a:r>
            <a:r>
              <a:rPr lang="sv-SE" sz="1200" dirty="0">
                <a:effectLst/>
                <a:latin typeface="Arial" panose="020B0604020202020204" pitchFamily="34" charset="0"/>
                <a:ea typeface="Times New Roman" panose="02020603050405020304" pitchFamily="18" charset="0"/>
              </a:rPr>
              <a:t>Följ åtgärdstrappan när ni tar fram lämpliga åtgärder. </a:t>
            </a:r>
          </a:p>
          <a:p>
            <a:pPr marL="0" indent="0">
              <a:buNone/>
            </a:pPr>
            <a:r>
              <a:rPr lang="sv-SE" sz="1200" dirty="0">
                <a:latin typeface="Arial" panose="020B0604020202020204" pitchFamily="34" charset="0"/>
                <a:ea typeface="Times New Roman" panose="02020603050405020304" pitchFamily="18" charset="0"/>
              </a:rPr>
              <a:t>	- </a:t>
            </a:r>
            <a:r>
              <a:rPr lang="sv-SE" sz="1200" dirty="0">
                <a:effectLst/>
                <a:latin typeface="Arial" panose="020B0604020202020204" pitchFamily="34" charset="0"/>
                <a:ea typeface="Times New Roman" panose="02020603050405020304" pitchFamily="18" charset="0"/>
              </a:rPr>
              <a:t>Försök alltid att i första hand eliminera/ta 	bort risken</a:t>
            </a:r>
          </a:p>
          <a:p>
            <a:pPr marL="0" indent="0">
              <a:buNone/>
            </a:pPr>
            <a:r>
              <a:rPr lang="sv-SE" sz="1200" dirty="0">
                <a:latin typeface="Arial" panose="020B0604020202020204" pitchFamily="34" charset="0"/>
                <a:ea typeface="Times New Roman" panose="02020603050405020304" pitchFamily="18" charset="0"/>
              </a:rPr>
              <a:t>	- i</a:t>
            </a:r>
            <a:r>
              <a:rPr lang="sv-SE" sz="1200" dirty="0">
                <a:effectLst/>
                <a:latin typeface="Arial" panose="020B0604020202020204" pitchFamily="34" charset="0"/>
                <a:ea typeface="Times New Roman" panose="02020603050405020304" pitchFamily="18" charset="0"/>
              </a:rPr>
              <a:t> andra hand minimera/begränsa risken </a:t>
            </a:r>
          </a:p>
          <a:p>
            <a:pPr marL="0" indent="0">
              <a:buNone/>
            </a:pPr>
            <a:r>
              <a:rPr lang="sv-SE" sz="1200" dirty="0">
                <a:latin typeface="Arial" panose="020B0604020202020204" pitchFamily="34" charset="0"/>
                <a:ea typeface="Times New Roman" panose="02020603050405020304" pitchFamily="18" charset="0"/>
              </a:rPr>
              <a:t>	- </a:t>
            </a:r>
            <a:r>
              <a:rPr lang="sv-SE" sz="1200" dirty="0">
                <a:effectLst/>
                <a:latin typeface="Arial" panose="020B0604020202020204" pitchFamily="34" charset="0"/>
                <a:ea typeface="Times New Roman" panose="02020603050405020304" pitchFamily="18" charset="0"/>
              </a:rPr>
              <a:t>i sista hand skydda mot risken. </a:t>
            </a:r>
          </a:p>
          <a:p>
            <a:pPr marL="0" indent="0">
              <a:buNone/>
            </a:pPr>
            <a:endParaRPr lang="sv-SE" sz="1200" dirty="0">
              <a:effectLst/>
              <a:latin typeface="Arial" panose="020B0604020202020204" pitchFamily="34" charset="0"/>
              <a:ea typeface="Times New Roman" panose="02020603050405020304" pitchFamily="18" charset="0"/>
            </a:endParaRPr>
          </a:p>
          <a:p>
            <a:r>
              <a:rPr lang="sv-SE" dirty="0"/>
              <a:t>Använd det ni kommit fram till i föregående steg B Riskbedömning. Är det allvarliga eller mycket allvarliga risker ska åtgärden sättas in snarast eller direkt. Är det en liten eller medelstor risk är det kanske inte lika bråttom med att få åtgärden på plats. </a:t>
            </a:r>
          </a:p>
          <a:p>
            <a:r>
              <a:rPr lang="sv-SE" dirty="0"/>
              <a:t>Gör så konkreta åtgärder som möjligt annars riskerar dom att inte genomföras. Att skriva, tas upp till dialog vid senare mötestillfälle är inte så konkret. Skriv istället, tas upp för dialog på APT vid datumet…..</a:t>
            </a:r>
          </a:p>
          <a:p>
            <a:r>
              <a:rPr lang="sv-SE" dirty="0"/>
              <a:t>Gör också en tidsplan för när åtgärderna ska vara genomförda. Var konkret och specifik även här!</a:t>
            </a:r>
          </a:p>
          <a:p>
            <a:endParaRPr lang="sv-SE" dirty="0"/>
          </a:p>
          <a:p>
            <a:r>
              <a:rPr lang="sv-SE" dirty="0"/>
              <a:t>När åtgärderna sedan är genomförda och man har haft lite tid på sig att jobba med de nya åtgärderna är det dags att följa upp. Och glöm inte bort att följa upp de positiva effekterna som förväntades av förändringen och diskutera hur ni bibehåller eller utvecklar dessa. Riskbedömningsmallen har ett eget avsnitt om detta med hjälpfrågor som ni kan använda er av. Dokumentera uppföljningen där.</a:t>
            </a:r>
          </a:p>
        </p:txBody>
      </p:sp>
      <p:sp>
        <p:nvSpPr>
          <p:cNvPr id="4" name="Platshållare för datum 3"/>
          <p:cNvSpPr>
            <a:spLocks noGrp="1"/>
          </p:cNvSpPr>
          <p:nvPr>
            <p:ph type="dt" idx="1"/>
          </p:nvPr>
        </p:nvSpPr>
        <p:spPr/>
        <p:txBody>
          <a:bodyPr/>
          <a:lstStyle/>
          <a:p>
            <a:fld id="{F995FFDC-F934-4037-B505-500B08CD3B8C}" type="datetime1">
              <a:rPr lang="sv-SE" smtClean="0"/>
              <a:t>2024-03-22</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8</a:t>
            </a:fld>
            <a:endParaRPr lang="sv-SE"/>
          </a:p>
        </p:txBody>
      </p:sp>
    </p:spTree>
    <p:extLst>
      <p:ext uri="{BB962C8B-B14F-4D97-AF65-F5344CB8AC3E}">
        <p14:creationId xmlns:p14="http://schemas.microsoft.com/office/powerpoint/2010/main" val="1925116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dirty="0"/>
              <a:t>Allt arbete ni gjort skrivs ner i handlingsplanen</a:t>
            </a:r>
          </a:p>
          <a:p>
            <a:r>
              <a:rPr lang="en-US" sz="1200" dirty="0"/>
              <a:t>Dokumentera de risker och risknivån utifrån riskbedömningen ni inte åtgärdar direkt och vilka åtgärder ni kommer göra.</a:t>
            </a:r>
          </a:p>
          <a:p>
            <a:r>
              <a:rPr lang="en-US" sz="1200" dirty="0"/>
              <a:t>Sen fyller ni i när det ska vara genomfört och vem som har ansvar för åtgärden</a:t>
            </a:r>
          </a:p>
          <a:p>
            <a:r>
              <a:rPr lang="en-US" sz="1200" dirty="0"/>
              <a:t>Ange datum för när uppföljning av handlingsplanen ska ske med dom som var med och gjorde riskbedömningen</a:t>
            </a:r>
          </a:p>
          <a:p>
            <a:r>
              <a:rPr lang="en-US" sz="1200" dirty="0">
                <a:solidFill>
                  <a:srgbClr val="FF0000"/>
                </a:solidFill>
              </a:rPr>
              <a:t>Skyddskommittén (LSG/FSG) anger datum för när uppföljning sker i det forumet</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2024-03-22</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9</a:t>
            </a:fld>
            <a:endParaRPr lang="sv-SE"/>
          </a:p>
        </p:txBody>
      </p:sp>
    </p:spTree>
    <p:extLst>
      <p:ext uri="{BB962C8B-B14F-4D97-AF65-F5344CB8AC3E}">
        <p14:creationId xmlns:p14="http://schemas.microsoft.com/office/powerpoint/2010/main" val="2314687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4303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08716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10832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0403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7876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2588336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388672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239428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75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19755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81ADCA10-B0AD-4D27-A94A-34783BF31DB3}"/>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821230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dirty="0"/>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1293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dirty="0"/>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55698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dirty="0"/>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65356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285428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18006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4311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136944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572419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7027287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13700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16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96325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solidFill>
              </a:defRPr>
            </a:lvl1pPr>
          </a:lstStyle>
          <a:p>
            <a:r>
              <a:rPr lang="sv-SE" dirty="0"/>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A335F1B5-8765-459C-802C-DA620794171A}"/>
              </a:ext>
            </a:extLst>
          </p:cNvPr>
          <p:cNvSpPr>
            <a:spLocks noGrp="1"/>
          </p:cNvSpPr>
          <p:nvPr>
            <p:ph type="title" hasCustomPrompt="1"/>
          </p:nvPr>
        </p:nvSpPr>
        <p:spPr>
          <a:xfrm>
            <a:off x="1420650" y="2399545"/>
            <a:ext cx="6148878" cy="309600"/>
          </a:xfrm>
        </p:spPr>
        <p:txBody>
          <a:bodyPr>
            <a:normAutofit/>
          </a:bodyPr>
          <a:lstStyle>
            <a:lvl1pPr>
              <a:defRPr sz="1700">
                <a:solidFill>
                  <a:schemeClr val="tx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1764412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spTree>
    <p:extLst>
      <p:ext uri="{BB962C8B-B14F-4D97-AF65-F5344CB8AC3E}">
        <p14:creationId xmlns:p14="http://schemas.microsoft.com/office/powerpoint/2010/main" val="1110495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4563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6" name="Platshållare för bildnummer 5">
            <a:extLst>
              <a:ext uri="{FF2B5EF4-FFF2-40B4-BE49-F238E27FC236}">
                <a16:creationId xmlns:a16="http://schemas.microsoft.com/office/drawing/2014/main" id="{615128C6-B678-4715-9D0F-D4C07F59EDA5}"/>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3072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dirty="0"/>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dirty="0"/>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88807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3150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0324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2909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5224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05355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60670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04909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099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2221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10;&#10;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2C9C189C-4F50-4B1D-9EA5-30AB73E59C08}"/>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917259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5376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6787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135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0277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72498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515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4120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514120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848191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97067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2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469694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a:t>
            </a:r>
            <a:r>
              <a:rPr lang="sv-SE" sz="1050" dirty="0">
                <a:solidFill>
                  <a:schemeClr val="tx1"/>
                </a:solidFill>
              </a:rPr>
              <a:t>öppen</a:t>
            </a:r>
            <a:r>
              <a:rPr lang="sv-SE" sz="1050" dirty="0">
                <a:solidFill>
                  <a:schemeClr val="tx1">
                    <a:lumMod val="95000"/>
                    <a:lumOff val="5000"/>
                  </a:schemeClr>
                </a:solidFill>
              </a:rPr>
              <a:t>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01D92FDB-2EC0-4D2B-9027-B2C6802AC70F}"/>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431015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67990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22901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238383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85905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08218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37798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42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409541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4940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8684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0860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73018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01204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810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26640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5611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60265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638363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042095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9769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29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978863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9E1B7B2-3451-4D29-B53E-14A2743034F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65666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5091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45929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00274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31563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1899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82776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4545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53832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242011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19730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4F390AC-3BA8-4C70-9E3A-28CC7DA5174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81187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5621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 id="2147484527" r:id="rId15"/>
    <p:sldLayoutId id="2147484528"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920628-F32D-4B59-82A3-068B459839A7}"/>
              </a:ext>
            </a:extLst>
          </p:cNvPr>
          <p:cNvSpPr>
            <a:spLocks noGrp="1"/>
          </p:cNvSpPr>
          <p:nvPr>
            <p:ph type="ctrTitle"/>
          </p:nvPr>
        </p:nvSpPr>
        <p:spPr/>
        <p:txBody>
          <a:bodyPr/>
          <a:lstStyle/>
          <a:p>
            <a:r>
              <a:rPr lang="sv-SE" dirty="0"/>
              <a:t>Riskbedömningar inför ändring av verksamhet</a:t>
            </a:r>
          </a:p>
        </p:txBody>
      </p:sp>
      <p:sp>
        <p:nvSpPr>
          <p:cNvPr id="3" name="Platshållare för text 2">
            <a:extLst>
              <a:ext uri="{FF2B5EF4-FFF2-40B4-BE49-F238E27FC236}">
                <a16:creationId xmlns:a16="http://schemas.microsoft.com/office/drawing/2014/main" id="{27097D5D-E399-4255-9468-0116A1B0B0E1}"/>
              </a:ext>
            </a:extLst>
          </p:cNvPr>
          <p:cNvSpPr>
            <a:spLocks noGrp="1"/>
          </p:cNvSpPr>
          <p:nvPr>
            <p:ph type="body" sz="quarter" idx="10"/>
          </p:nvPr>
        </p:nvSpPr>
        <p:spPr/>
        <p:txBody>
          <a:bodyPr/>
          <a:lstStyle/>
          <a:p>
            <a:r>
              <a:rPr lang="sv-SE" dirty="0"/>
              <a:t>	</a:t>
            </a:r>
          </a:p>
        </p:txBody>
      </p:sp>
      <p:sp>
        <p:nvSpPr>
          <p:cNvPr id="5" name="Platshållare för text 4">
            <a:extLst>
              <a:ext uri="{FF2B5EF4-FFF2-40B4-BE49-F238E27FC236}">
                <a16:creationId xmlns:a16="http://schemas.microsoft.com/office/drawing/2014/main" id="{3A33D295-B1DB-B42D-88A0-2EAB6BAD3F7A}"/>
              </a:ext>
            </a:extLst>
          </p:cNvPr>
          <p:cNvSpPr>
            <a:spLocks noGrp="1"/>
          </p:cNvSpPr>
          <p:nvPr>
            <p:ph type="body" sz="quarter" idx="11"/>
          </p:nvPr>
        </p:nvSpPr>
        <p:spPr/>
        <p:txBody>
          <a:bodyPr/>
          <a:lstStyle/>
          <a:p>
            <a:endParaRPr lang="sv-SE"/>
          </a:p>
        </p:txBody>
      </p:sp>
      <p:pic>
        <p:nvPicPr>
          <p:cNvPr id="25" name="Ljud 24">
            <a:hlinkClick r:id="" action="ppaction://media"/>
            <a:extLst>
              <a:ext uri="{FF2B5EF4-FFF2-40B4-BE49-F238E27FC236}">
                <a16:creationId xmlns:a16="http://schemas.microsoft.com/office/drawing/2014/main" id="{D67922D3-A149-6512-2744-A85D10B55AA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8789006"/>
      </p:ext>
    </p:extLst>
  </p:cSld>
  <p:clrMapOvr>
    <a:masterClrMapping/>
  </p:clrMapOvr>
  <mc:AlternateContent xmlns:mc="http://schemas.openxmlformats.org/markup-compatibility/2006" xmlns:p14="http://schemas.microsoft.com/office/powerpoint/2010/main">
    <mc:Choice Requires="p14">
      <p:transition spd="slow" p14:dur="2000" advTm="12236"/>
    </mc:Choice>
    <mc:Fallback xmlns="">
      <p:transition spd="slow" advTm="1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DAD27-E3F8-408B-A998-F2688550736A}"/>
              </a:ext>
            </a:extLst>
          </p:cNvPr>
          <p:cNvSpPr>
            <a:spLocks noGrp="1"/>
          </p:cNvSpPr>
          <p:nvPr>
            <p:ph type="title"/>
          </p:nvPr>
        </p:nvSpPr>
        <p:spPr/>
        <p:txBody>
          <a:bodyPr>
            <a:normAutofit fontScale="90000"/>
          </a:bodyPr>
          <a:lstStyle/>
          <a:p>
            <a:r>
              <a:rPr lang="sv-SE" dirty="0"/>
              <a:t>Kontakt</a:t>
            </a:r>
          </a:p>
        </p:txBody>
      </p:sp>
      <p:sp>
        <p:nvSpPr>
          <p:cNvPr id="3" name="Platshållare för text 2">
            <a:extLst>
              <a:ext uri="{FF2B5EF4-FFF2-40B4-BE49-F238E27FC236}">
                <a16:creationId xmlns:a16="http://schemas.microsoft.com/office/drawing/2014/main" id="{8E4FCA14-D569-4621-9ECA-81A823936203}"/>
              </a:ext>
            </a:extLst>
          </p:cNvPr>
          <p:cNvSpPr>
            <a:spLocks noGrp="1"/>
          </p:cNvSpPr>
          <p:nvPr>
            <p:ph type="body" sz="quarter" idx="11"/>
          </p:nvPr>
        </p:nvSpPr>
        <p:spPr/>
        <p:txBody>
          <a:bodyPr/>
          <a:lstStyle/>
          <a:p>
            <a:endParaRPr lang="sv-SE" dirty="0"/>
          </a:p>
        </p:txBody>
      </p:sp>
    </p:spTree>
    <p:extLst>
      <p:ext uri="{BB962C8B-B14F-4D97-AF65-F5344CB8AC3E}">
        <p14:creationId xmlns:p14="http://schemas.microsoft.com/office/powerpoint/2010/main" val="244156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A7AE140-709B-4AE0-9073-DA6D4CF6BC40}"/>
              </a:ext>
            </a:extLst>
          </p:cNvPr>
          <p:cNvSpPr>
            <a:spLocks noGrp="1"/>
          </p:cNvSpPr>
          <p:nvPr>
            <p:ph type="title"/>
          </p:nvPr>
        </p:nvSpPr>
        <p:spPr>
          <a:xfrm>
            <a:off x="407988" y="404813"/>
            <a:ext cx="9170279" cy="736959"/>
          </a:xfrm>
        </p:spPr>
        <p:txBody>
          <a:bodyPr anchor="ctr">
            <a:normAutofit/>
          </a:bodyPr>
          <a:lstStyle/>
          <a:p>
            <a:r>
              <a:rPr lang="sv-SE" dirty="0"/>
              <a:t>Riskbedömning inför ändring av verksamhet</a:t>
            </a:r>
          </a:p>
        </p:txBody>
      </p:sp>
      <p:sp>
        <p:nvSpPr>
          <p:cNvPr id="5" name="Platshållare för innehåll 4">
            <a:extLst>
              <a:ext uri="{FF2B5EF4-FFF2-40B4-BE49-F238E27FC236}">
                <a16:creationId xmlns:a16="http://schemas.microsoft.com/office/drawing/2014/main" id="{D7C5D2AE-67CE-4F0F-B005-7C826B35AAED}"/>
              </a:ext>
            </a:extLst>
          </p:cNvPr>
          <p:cNvSpPr>
            <a:spLocks noGrp="1"/>
          </p:cNvSpPr>
          <p:nvPr>
            <p:ph sz="half" idx="1"/>
          </p:nvPr>
        </p:nvSpPr>
        <p:spPr>
          <a:xfrm>
            <a:off x="407988" y="2204728"/>
            <a:ext cx="6072012" cy="4311271"/>
          </a:xfrm>
        </p:spPr>
        <p:txBody>
          <a:bodyPr>
            <a:normAutofit/>
          </a:bodyPr>
          <a:lstStyle/>
          <a:p>
            <a:pPr>
              <a:lnSpc>
                <a:spcPct val="100000"/>
              </a:lnSpc>
            </a:pPr>
            <a:r>
              <a:rPr lang="sv-SE" sz="1700" dirty="0"/>
              <a:t>En del av vårt systematiska arbetsmiljöarbete.</a:t>
            </a:r>
          </a:p>
          <a:p>
            <a:pPr>
              <a:lnSpc>
                <a:spcPct val="100000"/>
              </a:lnSpc>
            </a:pPr>
            <a:r>
              <a:rPr lang="sv-SE" sz="1700" dirty="0"/>
              <a:t>Ska göras innan en förändring genomförs. </a:t>
            </a:r>
          </a:p>
          <a:p>
            <a:pPr>
              <a:lnSpc>
                <a:spcPct val="100000"/>
              </a:lnSpc>
            </a:pPr>
            <a:r>
              <a:rPr lang="sv-SE" sz="1700" dirty="0"/>
              <a:t>Riskbedömningen avser tiden efter att förändringen genomförts. </a:t>
            </a:r>
          </a:p>
          <a:p>
            <a:pPr>
              <a:lnSpc>
                <a:spcPct val="100000"/>
              </a:lnSpc>
            </a:pPr>
            <a:r>
              <a:rPr lang="sv-SE" sz="1700" dirty="0"/>
              <a:t>Syftet är att minimera och/eller eliminera de eventuella risker för ohälsa och olycksfall som förändringen kan medföra.</a:t>
            </a:r>
          </a:p>
          <a:p>
            <a:pPr marL="0" indent="0">
              <a:lnSpc>
                <a:spcPct val="100000"/>
              </a:lnSpc>
              <a:buNone/>
            </a:pPr>
            <a:endParaRPr lang="sv-SE" sz="1700" dirty="0"/>
          </a:p>
          <a:p>
            <a:pPr>
              <a:lnSpc>
                <a:spcPct val="100000"/>
              </a:lnSpc>
            </a:pPr>
            <a:r>
              <a:rPr lang="sv-SE" sz="1700" dirty="0"/>
              <a:t>Bidrar till att ge goda förutsättningar att genomföra en framgångsrik förändring av verksamheten.</a:t>
            </a:r>
          </a:p>
          <a:p>
            <a:pPr>
              <a:lnSpc>
                <a:spcPct val="100000"/>
              </a:lnSpc>
            </a:pPr>
            <a:r>
              <a:rPr lang="sv-SE" sz="1700" dirty="0"/>
              <a:t>Det är dessutom lönsamt för verksamheten!</a:t>
            </a:r>
          </a:p>
          <a:p>
            <a:pPr marL="0" indent="0">
              <a:lnSpc>
                <a:spcPct val="100000"/>
              </a:lnSpc>
              <a:buNone/>
            </a:pPr>
            <a:r>
              <a:rPr lang="sv-SE" sz="1700" dirty="0"/>
              <a:t>	</a:t>
            </a:r>
          </a:p>
          <a:p>
            <a:pPr marL="0" indent="0">
              <a:lnSpc>
                <a:spcPct val="100000"/>
              </a:lnSpc>
              <a:buNone/>
            </a:pPr>
            <a:endParaRPr lang="sv-SE" sz="1100" dirty="0"/>
          </a:p>
          <a:p>
            <a:pPr marL="0" indent="0">
              <a:lnSpc>
                <a:spcPct val="100000"/>
              </a:lnSpc>
              <a:buNone/>
            </a:pPr>
            <a:endParaRPr lang="sv-SE" sz="1100" dirty="0"/>
          </a:p>
        </p:txBody>
      </p:sp>
      <p:pic>
        <p:nvPicPr>
          <p:cNvPr id="1026" name="Picture 2" descr="SAM-hjulet_hela_transparent.pdf">
            <a:extLst>
              <a:ext uri="{FF2B5EF4-FFF2-40B4-BE49-F238E27FC236}">
                <a16:creationId xmlns:a16="http://schemas.microsoft.com/office/drawing/2014/main" id="{1D259A4A-3F61-EC2E-D3A1-E56EBC0D079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90895" y="1736729"/>
            <a:ext cx="4176710" cy="4176710"/>
          </a:xfrm>
          <a:prstGeom prst="rect">
            <a:avLst/>
          </a:prstGeom>
          <a:solidFill>
            <a:srgbClr val="FFFFFF"/>
          </a:solidFill>
        </p:spPr>
      </p:pic>
      <p:pic>
        <p:nvPicPr>
          <p:cNvPr id="24" name="Ljud 23">
            <a:hlinkClick r:id="" action="ppaction://media"/>
            <a:extLst>
              <a:ext uri="{FF2B5EF4-FFF2-40B4-BE49-F238E27FC236}">
                <a16:creationId xmlns:a16="http://schemas.microsoft.com/office/drawing/2014/main" id="{A88F4B4F-55C0-9CBF-3378-DB136A56FEB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17824283"/>
      </p:ext>
    </p:extLst>
  </p:cSld>
  <p:clrMapOvr>
    <a:masterClrMapping/>
  </p:clrMapOvr>
  <mc:AlternateContent xmlns:mc="http://schemas.openxmlformats.org/markup-compatibility/2006" xmlns:p14="http://schemas.microsoft.com/office/powerpoint/2010/main">
    <mc:Choice Requires="p14">
      <p:transition spd="slow" p14:dur="2000" advTm="79134"/>
    </mc:Choice>
    <mc:Fallback xmlns="">
      <p:transition spd="slow" advTm="7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anim calcmode="lin" valueType="num">
                                      <p:cBhvr>
                                        <p:cTn id="1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fade">
                                      <p:cBhvr>
                                        <p:cTn id="33" dur="1000"/>
                                        <p:tgtEl>
                                          <p:spTgt spid="5">
                                            <p:txEl>
                                              <p:pRg st="5" end="5"/>
                                            </p:txEl>
                                          </p:spTgt>
                                        </p:tgtEl>
                                      </p:cBhvr>
                                    </p:animEffect>
                                    <p:anim calcmode="lin" valueType="num">
                                      <p:cBhvr>
                                        <p:cTn id="34"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1000"/>
                                        <p:tgtEl>
                                          <p:spTgt spid="5">
                                            <p:txEl>
                                              <p:pRg st="6" end="6"/>
                                            </p:txEl>
                                          </p:spTgt>
                                        </p:tgtEl>
                                      </p:cBhvr>
                                    </p:animEffect>
                                    <p:anim calcmode="lin" valueType="num">
                                      <p:cBhvr>
                                        <p:cTn id="3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7780BF8-86A5-3A0C-F403-759B39ECCA72}"/>
              </a:ext>
            </a:extLst>
          </p:cNvPr>
          <p:cNvSpPr>
            <a:spLocks noGrp="1"/>
          </p:cNvSpPr>
          <p:nvPr>
            <p:ph type="title"/>
          </p:nvPr>
        </p:nvSpPr>
        <p:spPr/>
        <p:txBody>
          <a:bodyPr/>
          <a:lstStyle/>
          <a:p>
            <a:r>
              <a:rPr lang="sv-SE" dirty="0"/>
              <a:t>Vad är en ändring av verksamheten?</a:t>
            </a:r>
          </a:p>
        </p:txBody>
      </p:sp>
      <p:sp>
        <p:nvSpPr>
          <p:cNvPr id="3" name="Platshållare för innehåll 2">
            <a:extLst>
              <a:ext uri="{FF2B5EF4-FFF2-40B4-BE49-F238E27FC236}">
                <a16:creationId xmlns:a16="http://schemas.microsoft.com/office/drawing/2014/main" id="{99C02ABC-84CF-6D00-E34C-7C0DF8A8F5EB}"/>
              </a:ext>
            </a:extLst>
          </p:cNvPr>
          <p:cNvSpPr>
            <a:spLocks noGrp="1"/>
          </p:cNvSpPr>
          <p:nvPr>
            <p:ph sz="half" idx="1"/>
          </p:nvPr>
        </p:nvSpPr>
        <p:spPr>
          <a:xfrm>
            <a:off x="407988" y="1736729"/>
            <a:ext cx="5400000" cy="3663271"/>
          </a:xfrm>
        </p:spPr>
        <p:txBody>
          <a:bodyPr>
            <a:normAutofit/>
          </a:bodyPr>
          <a:lstStyle/>
          <a:p>
            <a:pPr marL="0" indent="0">
              <a:lnSpc>
                <a:spcPct val="100000"/>
              </a:lnSpc>
              <a:buNone/>
            </a:pPr>
            <a:r>
              <a:rPr lang="sv-SE" sz="1700" b="1" dirty="0"/>
              <a:t>En ändring av verksamheten kan exempelvis vara </a:t>
            </a:r>
          </a:p>
          <a:p>
            <a:pPr algn="l">
              <a:buFont typeface="Arial" panose="020B0604020202020204" pitchFamily="34" charset="0"/>
              <a:buChar char="•"/>
            </a:pPr>
            <a:r>
              <a:rPr lang="sv-SE" sz="1400" b="0" i="0" dirty="0">
                <a:effectLst/>
              </a:rPr>
              <a:t>Stora och små omorganisationer</a:t>
            </a:r>
          </a:p>
          <a:p>
            <a:pPr algn="l">
              <a:buFont typeface="Arial" panose="020B0604020202020204" pitchFamily="34" charset="0"/>
              <a:buChar char="•"/>
            </a:pPr>
            <a:r>
              <a:rPr lang="sv-SE" sz="1400" b="0" i="0" dirty="0">
                <a:effectLst/>
              </a:rPr>
              <a:t>Personalförändringar</a:t>
            </a:r>
          </a:p>
          <a:p>
            <a:pPr algn="l">
              <a:buFont typeface="Arial" panose="020B0604020202020204" pitchFamily="34" charset="0"/>
              <a:buChar char="•"/>
            </a:pPr>
            <a:r>
              <a:rPr lang="sv-SE" sz="1400" b="0" i="0" dirty="0">
                <a:effectLst/>
              </a:rPr>
              <a:t>Nya arbetstider</a:t>
            </a:r>
          </a:p>
          <a:p>
            <a:pPr algn="l">
              <a:buFont typeface="Arial" panose="020B0604020202020204" pitchFamily="34" charset="0"/>
              <a:buChar char="•"/>
            </a:pPr>
            <a:r>
              <a:rPr lang="sv-SE" sz="1400" b="0" i="0" dirty="0">
                <a:effectLst/>
              </a:rPr>
              <a:t>Nya arbetsmetoder</a:t>
            </a:r>
          </a:p>
          <a:p>
            <a:pPr algn="l">
              <a:buFont typeface="Arial" panose="020B0604020202020204" pitchFamily="34" charset="0"/>
              <a:buChar char="•"/>
            </a:pPr>
            <a:r>
              <a:rPr lang="sv-SE" sz="1400" b="0" i="0" dirty="0">
                <a:effectLst/>
              </a:rPr>
              <a:t>Flytt</a:t>
            </a:r>
          </a:p>
          <a:p>
            <a:pPr algn="l">
              <a:buFont typeface="Arial" panose="020B0604020202020204" pitchFamily="34" charset="0"/>
              <a:buChar char="•"/>
            </a:pPr>
            <a:r>
              <a:rPr lang="sv-SE" sz="1400" b="0" i="0" dirty="0">
                <a:effectLst/>
              </a:rPr>
              <a:t>Om- och tillbyggnad av lokaler</a:t>
            </a:r>
          </a:p>
          <a:p>
            <a:pPr algn="l">
              <a:buFont typeface="Arial" panose="020B0604020202020204" pitchFamily="34" charset="0"/>
              <a:buChar char="•"/>
            </a:pPr>
            <a:r>
              <a:rPr lang="sv-SE" sz="1400" b="0" i="0" dirty="0">
                <a:effectLst/>
              </a:rPr>
              <a:t>Nya lagar och regler som styr verksamheten</a:t>
            </a:r>
          </a:p>
          <a:p>
            <a:pPr algn="l">
              <a:buFont typeface="Arial" panose="020B0604020202020204" pitchFamily="34" charset="0"/>
              <a:buChar char="•"/>
            </a:pPr>
            <a:r>
              <a:rPr lang="sv-SE" sz="1400" b="0" i="0" dirty="0">
                <a:effectLst/>
              </a:rPr>
              <a:t>Förändrat tryck på verksamheten</a:t>
            </a:r>
          </a:p>
          <a:p>
            <a:pPr algn="l">
              <a:buFont typeface="Arial" panose="020B0604020202020204" pitchFamily="34" charset="0"/>
              <a:buChar char="•"/>
            </a:pPr>
            <a:r>
              <a:rPr lang="sv-SE" sz="1400" b="0" i="0" dirty="0">
                <a:effectLst/>
              </a:rPr>
              <a:t>Införandet av nya IT-system</a:t>
            </a:r>
          </a:p>
          <a:p>
            <a:pPr>
              <a:lnSpc>
                <a:spcPct val="100000"/>
              </a:lnSpc>
            </a:pPr>
            <a:endParaRPr lang="sv-SE" sz="2000" dirty="0"/>
          </a:p>
          <a:p>
            <a:endParaRPr lang="sv-SE" dirty="0"/>
          </a:p>
        </p:txBody>
      </p:sp>
      <p:sp>
        <p:nvSpPr>
          <p:cNvPr id="2" name="Pratbubbla: rektangel 1">
            <a:extLst>
              <a:ext uri="{FF2B5EF4-FFF2-40B4-BE49-F238E27FC236}">
                <a16:creationId xmlns:a16="http://schemas.microsoft.com/office/drawing/2014/main" id="{EF1FC7D7-C12F-BE12-F34E-F91B3811FCF6}"/>
              </a:ext>
            </a:extLst>
          </p:cNvPr>
          <p:cNvSpPr/>
          <p:nvPr/>
        </p:nvSpPr>
        <p:spPr>
          <a:xfrm>
            <a:off x="6244312" y="2159001"/>
            <a:ext cx="5400000" cy="2283600"/>
          </a:xfrm>
          <a:prstGeom prst="wedgeRectCallout">
            <a:avLst/>
          </a:prstGeom>
          <a:ln/>
        </p:spPr>
        <p:style>
          <a:lnRef idx="3">
            <a:schemeClr val="lt1"/>
          </a:lnRef>
          <a:fillRef idx="1">
            <a:schemeClr val="accent3"/>
          </a:fillRef>
          <a:effectRef idx="1">
            <a:schemeClr val="accent3"/>
          </a:effectRef>
          <a:fontRef idx="minor">
            <a:schemeClr val="lt1"/>
          </a:fontRef>
        </p:style>
        <p:txBody>
          <a:bodyPr rtlCol="0" anchor="ctr"/>
          <a:lstStyle/>
          <a:p>
            <a:pPr>
              <a:lnSpc>
                <a:spcPct val="100000"/>
              </a:lnSpc>
            </a:pPr>
            <a:r>
              <a:rPr lang="sv-SE" sz="1400" b="1" dirty="0"/>
              <a:t>Vid en bedömning kan man fundera på följande frågor:</a:t>
            </a:r>
          </a:p>
          <a:p>
            <a:pPr>
              <a:lnSpc>
                <a:spcPct val="100000"/>
              </a:lnSpc>
            </a:pPr>
            <a:endParaRPr lang="sv-SE" sz="1400" dirty="0"/>
          </a:p>
          <a:p>
            <a:pPr marL="285750" indent="-285750">
              <a:buFont typeface="Wingdings" panose="05000000000000000000" pitchFamily="2" charset="2"/>
              <a:buChar char="Ø"/>
            </a:pPr>
            <a:r>
              <a:rPr lang="sv-SE" sz="1400" dirty="0"/>
              <a:t>Vad är nuläget för de som berörs? Vad är det önskade läget? Är det stora skillnader?</a:t>
            </a:r>
            <a:br>
              <a:rPr lang="sv-SE" sz="1400" dirty="0"/>
            </a:br>
            <a:endParaRPr lang="sv-SE" sz="1400" dirty="0"/>
          </a:p>
          <a:p>
            <a:pPr marL="285750" indent="-285750">
              <a:buFont typeface="Wingdings" panose="05000000000000000000" pitchFamily="2" charset="2"/>
              <a:buChar char="Ø"/>
            </a:pPr>
            <a:r>
              <a:rPr lang="sv-SE" sz="1400" dirty="0"/>
              <a:t>Är detta en återkommande ändring vi gör som är en del av det dagliga löpande arbetet?</a:t>
            </a:r>
          </a:p>
          <a:p>
            <a:endParaRPr lang="sv-SE" sz="1400" dirty="0"/>
          </a:p>
          <a:p>
            <a:pPr marL="285750" indent="-285750">
              <a:buFont typeface="Wingdings" panose="05000000000000000000" pitchFamily="2" charset="2"/>
              <a:buChar char="Ø"/>
            </a:pPr>
            <a:r>
              <a:rPr lang="sv-SE" sz="1400" dirty="0"/>
              <a:t>Påverkar ändringen arbetsmiljön för de som berörs?</a:t>
            </a:r>
          </a:p>
          <a:p>
            <a:endParaRPr lang="sv-SE" sz="1400" dirty="0"/>
          </a:p>
        </p:txBody>
      </p:sp>
      <p:pic>
        <p:nvPicPr>
          <p:cNvPr id="10" name="Ljud 9">
            <a:hlinkClick r:id="" action="ppaction://media"/>
            <a:extLst>
              <a:ext uri="{FF2B5EF4-FFF2-40B4-BE49-F238E27FC236}">
                <a16:creationId xmlns:a16="http://schemas.microsoft.com/office/drawing/2014/main" id="{77397A8F-BA0E-11C9-C015-2F1690048C1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75793344"/>
      </p:ext>
    </p:extLst>
  </p:cSld>
  <p:clrMapOvr>
    <a:masterClrMapping/>
  </p:clrMapOvr>
  <mc:AlternateContent xmlns:mc="http://schemas.openxmlformats.org/markup-compatibility/2006" xmlns:p14="http://schemas.microsoft.com/office/powerpoint/2010/main">
    <mc:Choice Requires="p14">
      <p:transition spd="slow" p14:dur="2000" advTm="88446"/>
    </mc:Choice>
    <mc:Fallback xmlns="">
      <p:transition spd="slow" advTm="8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10"/>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B30C71E-8012-4AB2-92B5-DE96B7F1E963}"/>
              </a:ext>
            </a:extLst>
          </p:cNvPr>
          <p:cNvSpPr>
            <a:spLocks noGrp="1"/>
          </p:cNvSpPr>
          <p:nvPr>
            <p:ph sz="half" idx="10"/>
          </p:nvPr>
        </p:nvSpPr>
        <p:spPr>
          <a:xfrm>
            <a:off x="751257" y="1645553"/>
            <a:ext cx="9654638" cy="4729610"/>
          </a:xfrm>
        </p:spPr>
        <p:txBody>
          <a:bodyPr>
            <a:normAutofit/>
          </a:bodyPr>
          <a:lstStyle/>
          <a:p>
            <a:pPr>
              <a:lnSpc>
                <a:spcPct val="100000"/>
              </a:lnSpc>
            </a:pPr>
            <a:r>
              <a:rPr lang="sv-SE" dirty="0"/>
              <a:t>Använd stödmaterial som finns på styrande dokument Personal &gt; Arbetsmiljö och hälsa &gt; </a:t>
            </a:r>
            <a:r>
              <a:rPr lang="sv-SE" b="1" dirty="0"/>
              <a:t>ABCD Riskbedömning och handlingsplan inför ändringar i verksamheten</a:t>
            </a:r>
            <a:endParaRPr lang="sv-SE" dirty="0"/>
          </a:p>
          <a:p>
            <a:pPr>
              <a:lnSpc>
                <a:spcPct val="100000"/>
              </a:lnSpc>
            </a:pPr>
            <a:r>
              <a:rPr lang="sv-SE" dirty="0"/>
              <a:t>Riskbedömning görs av de som är berörda av förändringen. </a:t>
            </a:r>
            <a:r>
              <a:rPr lang="sv-SE" b="1" dirty="0"/>
              <a:t>Medarbetare</a:t>
            </a:r>
            <a:r>
              <a:rPr lang="sv-SE" dirty="0"/>
              <a:t> och </a:t>
            </a:r>
            <a:r>
              <a:rPr lang="sv-SE" b="1" dirty="0"/>
              <a:t>skyddsombud</a:t>
            </a:r>
            <a:r>
              <a:rPr lang="sv-SE" dirty="0"/>
              <a:t> ska ges möjlighet att vara </a:t>
            </a:r>
            <a:r>
              <a:rPr lang="sv-SE" b="1" dirty="0"/>
              <a:t>delaktiga. </a:t>
            </a:r>
          </a:p>
          <a:p>
            <a:pPr>
              <a:lnSpc>
                <a:spcPct val="100000"/>
              </a:lnSpc>
            </a:pPr>
            <a:r>
              <a:rPr lang="sv-SE" dirty="0"/>
              <a:t>Riskbedömningen är ett levande dokument som kan behövas tas upp vid flera tillfällen.</a:t>
            </a:r>
          </a:p>
          <a:p>
            <a:pPr>
              <a:lnSpc>
                <a:spcPct val="100000"/>
              </a:lnSpc>
            </a:pPr>
            <a:r>
              <a:rPr lang="sv-SE" dirty="0"/>
              <a:t>Påbörja </a:t>
            </a:r>
            <a:r>
              <a:rPr lang="sv-SE" b="1" dirty="0"/>
              <a:t>riskbedömningen</a:t>
            </a:r>
            <a:r>
              <a:rPr lang="sv-SE" dirty="0"/>
              <a:t> i ett tidigt skede. Hur tidigt den kan påbörjas avgörs av hur tydlig innebörden av förändringen är för de som genomför riskbedömningen</a:t>
            </a:r>
          </a:p>
          <a:p>
            <a:pPr>
              <a:lnSpc>
                <a:spcPct val="100000"/>
              </a:lnSpc>
            </a:pPr>
            <a:r>
              <a:rPr lang="sv-SE" dirty="0"/>
              <a:t>Risker som inte omedelbart kan åtgärdas ska skrivas in i en handlingsplan som finns i mallen. I mallen ska ni också skriva vilka som deltagit i riskbedömningen.</a:t>
            </a:r>
          </a:p>
          <a:p>
            <a:pPr>
              <a:lnSpc>
                <a:spcPct val="100000"/>
              </a:lnSpc>
            </a:pPr>
            <a:r>
              <a:rPr lang="sv-SE" dirty="0"/>
              <a:t>Riskbedömningen tas sedan upp i skyddskommitté/LSG som en information.</a:t>
            </a:r>
          </a:p>
        </p:txBody>
      </p:sp>
      <p:sp>
        <p:nvSpPr>
          <p:cNvPr id="7" name="Rubrik 1">
            <a:extLst>
              <a:ext uri="{FF2B5EF4-FFF2-40B4-BE49-F238E27FC236}">
                <a16:creationId xmlns:a16="http://schemas.microsoft.com/office/drawing/2014/main" id="{FADCAB36-3DEE-44C2-AD8C-02986C6C173F}"/>
              </a:ext>
            </a:extLst>
          </p:cNvPr>
          <p:cNvSpPr>
            <a:spLocks noGrp="1"/>
          </p:cNvSpPr>
          <p:nvPr>
            <p:ph type="title"/>
          </p:nvPr>
        </p:nvSpPr>
        <p:spPr>
          <a:xfrm>
            <a:off x="846336" y="250090"/>
            <a:ext cx="6877709" cy="1147968"/>
          </a:xfrm>
        </p:spPr>
        <p:txBody>
          <a:bodyPr anchor="ctr">
            <a:normAutofit/>
          </a:bodyPr>
          <a:lstStyle/>
          <a:p>
            <a:r>
              <a:rPr lang="sv-SE" sz="2600" dirty="0"/>
              <a:t>Genomföra riskbedömning vid förändring</a:t>
            </a:r>
            <a:endParaRPr lang="sv-SE" sz="2600" dirty="0">
              <a:highlight>
                <a:srgbClr val="FFFF00"/>
              </a:highlight>
            </a:endParaRPr>
          </a:p>
        </p:txBody>
      </p:sp>
      <p:pic>
        <p:nvPicPr>
          <p:cNvPr id="9" name="Ljud 8">
            <a:hlinkClick r:id="" action="ppaction://media"/>
            <a:extLst>
              <a:ext uri="{FF2B5EF4-FFF2-40B4-BE49-F238E27FC236}">
                <a16:creationId xmlns:a16="http://schemas.microsoft.com/office/drawing/2014/main" id="{631048C7-BC5A-2958-6625-464CE4B71AD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5871480"/>
      </p:ext>
    </p:extLst>
  </p:cSld>
  <p:clrMapOvr>
    <a:masterClrMapping/>
  </p:clrMapOvr>
  <mc:AlternateContent xmlns:mc="http://schemas.openxmlformats.org/markup-compatibility/2006" xmlns:p14="http://schemas.microsoft.com/office/powerpoint/2010/main">
    <mc:Choice Requires="p14">
      <p:transition spd="slow" p14:dur="2000" advTm="89550"/>
    </mc:Choice>
    <mc:Fallback xmlns="">
      <p:transition spd="slow" advTm="89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90D9A1-0BA4-20A8-A71F-12A3B42E8057}"/>
              </a:ext>
            </a:extLst>
          </p:cNvPr>
          <p:cNvSpPr>
            <a:spLocks noGrp="1"/>
          </p:cNvSpPr>
          <p:nvPr>
            <p:ph type="title"/>
          </p:nvPr>
        </p:nvSpPr>
        <p:spPr>
          <a:xfrm>
            <a:off x="407988" y="404813"/>
            <a:ext cx="9170279" cy="736959"/>
          </a:xfrm>
        </p:spPr>
        <p:txBody>
          <a:bodyPr anchor="ctr">
            <a:normAutofit/>
          </a:bodyPr>
          <a:lstStyle/>
          <a:p>
            <a:r>
              <a:rPr lang="sv-SE" dirty="0"/>
              <a:t>Upplägg för riskbedömning- ABCD</a:t>
            </a:r>
          </a:p>
        </p:txBody>
      </p:sp>
      <p:sp>
        <p:nvSpPr>
          <p:cNvPr id="3" name="Platshållare för innehåll 2">
            <a:extLst>
              <a:ext uri="{FF2B5EF4-FFF2-40B4-BE49-F238E27FC236}">
                <a16:creationId xmlns:a16="http://schemas.microsoft.com/office/drawing/2014/main" id="{8D19C8BE-887E-6B03-2C1D-0082C0AD4D9B}"/>
              </a:ext>
            </a:extLst>
          </p:cNvPr>
          <p:cNvSpPr>
            <a:spLocks noGrp="1"/>
          </p:cNvSpPr>
          <p:nvPr>
            <p:ph sz="half" idx="10"/>
          </p:nvPr>
        </p:nvSpPr>
        <p:spPr>
          <a:xfrm>
            <a:off x="6096000" y="1736728"/>
            <a:ext cx="5688013" cy="4194629"/>
          </a:xfrm>
        </p:spPr>
        <p:txBody>
          <a:bodyPr>
            <a:normAutofit/>
          </a:bodyPr>
          <a:lstStyle/>
          <a:p>
            <a:pPr>
              <a:tabLst>
                <a:tab pos="2857500" algn="l"/>
                <a:tab pos="4914900" algn="l"/>
              </a:tabLst>
            </a:pPr>
            <a:r>
              <a:rPr lang="sv-SE" sz="1800" b="1" dirty="0">
                <a:solidFill>
                  <a:schemeClr val="accent5"/>
                </a:solidFill>
                <a:effectLst/>
                <a:latin typeface="Arial" panose="020B0604020202020204" pitchFamily="34" charset="0"/>
                <a:ea typeface="Times New Roman" panose="02020603050405020304" pitchFamily="18" charset="0"/>
              </a:rPr>
              <a:t>A</a:t>
            </a:r>
            <a:r>
              <a:rPr lang="sv-SE" sz="1800" dirty="0">
                <a:solidFill>
                  <a:srgbClr val="4F81BD"/>
                </a:solidFill>
                <a:effectLst/>
                <a:latin typeface="Arial" panose="020B0604020202020204" pitchFamily="34" charset="0"/>
                <a:ea typeface="Times New Roman" panose="02020603050405020304" pitchFamily="18" charset="0"/>
              </a:rPr>
              <a:t> </a:t>
            </a:r>
            <a:r>
              <a:rPr lang="sv-SE" sz="1800" dirty="0">
                <a:effectLst/>
                <a:latin typeface="Arial" panose="020B0604020202020204" pitchFamily="34" charset="0"/>
                <a:ea typeface="Times New Roman" panose="02020603050405020304" pitchFamily="18" charset="0"/>
              </a:rPr>
              <a:t>Precisera den planerade ändringen </a:t>
            </a:r>
            <a:endParaRPr lang="sv-SE" sz="1800" dirty="0">
              <a:effectLst/>
              <a:latin typeface="Times New Roman" panose="02020603050405020304" pitchFamily="18" charset="0"/>
              <a:ea typeface="Times New Roman" panose="02020603050405020304" pitchFamily="18" charset="0"/>
            </a:endParaRPr>
          </a:p>
          <a:p>
            <a:pPr>
              <a:tabLst>
                <a:tab pos="2857500" algn="l"/>
                <a:tab pos="4914900" algn="l"/>
              </a:tabLst>
            </a:pPr>
            <a:r>
              <a:rPr lang="sv-SE" sz="1800" b="1" dirty="0">
                <a:solidFill>
                  <a:schemeClr val="accent6"/>
                </a:solidFill>
                <a:effectLst/>
                <a:latin typeface="Arial" panose="020B0604020202020204" pitchFamily="34" charset="0"/>
                <a:ea typeface="Times New Roman" panose="02020603050405020304" pitchFamily="18" charset="0"/>
              </a:rPr>
              <a:t>B</a:t>
            </a:r>
            <a:r>
              <a:rPr lang="sv-SE" sz="1800" dirty="0">
                <a:effectLst/>
                <a:latin typeface="Arial" panose="020B0604020202020204" pitchFamily="34" charset="0"/>
                <a:ea typeface="Times New Roman" panose="02020603050405020304" pitchFamily="18" charset="0"/>
              </a:rPr>
              <a:t> Gör riskbedömning</a:t>
            </a:r>
            <a:endParaRPr lang="sv-SE" sz="1800" dirty="0">
              <a:effectLst/>
              <a:latin typeface="Times New Roman" panose="02020603050405020304" pitchFamily="18" charset="0"/>
              <a:ea typeface="Times New Roman" panose="02020603050405020304" pitchFamily="18" charset="0"/>
            </a:endParaRPr>
          </a:p>
          <a:p>
            <a:pPr>
              <a:tabLst>
                <a:tab pos="2857500" algn="l"/>
                <a:tab pos="4914900" algn="l"/>
              </a:tabLst>
            </a:pPr>
            <a:r>
              <a:rPr lang="sv-SE" sz="1800" b="1" dirty="0">
                <a:solidFill>
                  <a:srgbClr val="008391"/>
                </a:solidFill>
                <a:effectLst/>
                <a:latin typeface="Arial" panose="020B0604020202020204" pitchFamily="34" charset="0"/>
                <a:ea typeface="Times New Roman" panose="02020603050405020304" pitchFamily="18" charset="0"/>
              </a:rPr>
              <a:t>C</a:t>
            </a:r>
            <a:r>
              <a:rPr lang="sv-SE" sz="1800" dirty="0">
                <a:effectLst/>
                <a:latin typeface="Arial" panose="020B0604020202020204" pitchFamily="34" charset="0"/>
                <a:ea typeface="Times New Roman" panose="02020603050405020304" pitchFamily="18" charset="0"/>
              </a:rPr>
              <a:t> Åtgärda</a:t>
            </a:r>
            <a:endParaRPr lang="sv-SE" sz="1800" dirty="0">
              <a:effectLst/>
              <a:latin typeface="Times New Roman" panose="02020603050405020304" pitchFamily="18" charset="0"/>
              <a:ea typeface="Times New Roman" panose="02020603050405020304" pitchFamily="18" charset="0"/>
            </a:endParaRPr>
          </a:p>
          <a:p>
            <a:pPr>
              <a:tabLst>
                <a:tab pos="2857500" algn="l"/>
                <a:tab pos="4914900" algn="l"/>
              </a:tabLst>
            </a:pPr>
            <a:r>
              <a:rPr lang="sv-SE" sz="1800" b="1" dirty="0">
                <a:solidFill>
                  <a:srgbClr val="3F5564"/>
                </a:solidFill>
                <a:effectLst/>
                <a:latin typeface="Arial" panose="020B0604020202020204" pitchFamily="34" charset="0"/>
                <a:ea typeface="Times New Roman" panose="02020603050405020304" pitchFamily="18" charset="0"/>
              </a:rPr>
              <a:t>D </a:t>
            </a:r>
            <a:r>
              <a:rPr lang="sv-SE" sz="1800" dirty="0">
                <a:effectLst/>
                <a:latin typeface="Arial" panose="020B0604020202020204" pitchFamily="34" charset="0"/>
                <a:ea typeface="Times New Roman" panose="02020603050405020304" pitchFamily="18" charset="0"/>
              </a:rPr>
              <a:t>Följ upp</a:t>
            </a:r>
            <a:endParaRPr lang="sv-SE" sz="1800" dirty="0">
              <a:effectLst/>
              <a:latin typeface="Times New Roman" panose="02020603050405020304" pitchFamily="18" charset="0"/>
              <a:ea typeface="Times New Roman" panose="02020603050405020304" pitchFamily="18" charset="0"/>
            </a:endParaRPr>
          </a:p>
          <a:p>
            <a:pPr marL="0" indent="0">
              <a:lnSpc>
                <a:spcPct val="100000"/>
              </a:lnSpc>
              <a:buNone/>
            </a:pPr>
            <a:endParaRPr lang="sv-SE" sz="1600" dirty="0"/>
          </a:p>
        </p:txBody>
      </p:sp>
      <p:pic>
        <p:nvPicPr>
          <p:cNvPr id="4" name="Bildobjekt 3">
            <a:extLst>
              <a:ext uri="{FF2B5EF4-FFF2-40B4-BE49-F238E27FC236}">
                <a16:creationId xmlns:a16="http://schemas.microsoft.com/office/drawing/2014/main" id="{911A77FD-32E1-E2EB-FD57-DC4401C68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0" y="1607859"/>
            <a:ext cx="3907944" cy="3642282"/>
          </a:xfrm>
          <a:prstGeom prst="rect">
            <a:avLst/>
          </a:prstGeom>
        </p:spPr>
      </p:pic>
      <p:pic>
        <p:nvPicPr>
          <p:cNvPr id="10" name="Ljud 9">
            <a:hlinkClick r:id="" action="ppaction://media"/>
            <a:extLst>
              <a:ext uri="{FF2B5EF4-FFF2-40B4-BE49-F238E27FC236}">
                <a16:creationId xmlns:a16="http://schemas.microsoft.com/office/drawing/2014/main" id="{1284CD5D-27A8-4B05-17ED-202784A5C20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94022729"/>
      </p:ext>
    </p:extLst>
  </p:cSld>
  <p:clrMapOvr>
    <a:masterClrMapping/>
  </p:clrMapOvr>
  <mc:AlternateContent xmlns:mc="http://schemas.openxmlformats.org/markup-compatibility/2006" xmlns:p14="http://schemas.microsoft.com/office/powerpoint/2010/main">
    <mc:Choice Requires="p14">
      <p:transition spd="slow" p14:dur="2000" advTm="37543"/>
    </mc:Choice>
    <mc:Fallback xmlns="">
      <p:transition spd="slow" advTm="37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C98623-E485-DCD3-A77C-2ABABD8E43F1}"/>
              </a:ext>
            </a:extLst>
          </p:cNvPr>
          <p:cNvSpPr>
            <a:spLocks noGrp="1"/>
          </p:cNvSpPr>
          <p:nvPr>
            <p:ph type="title"/>
          </p:nvPr>
        </p:nvSpPr>
        <p:spPr>
          <a:xfrm>
            <a:off x="407988" y="404813"/>
            <a:ext cx="9170279" cy="736959"/>
          </a:xfrm>
        </p:spPr>
        <p:txBody>
          <a:bodyPr anchor="ctr">
            <a:normAutofit/>
          </a:bodyPr>
          <a:lstStyle/>
          <a:p>
            <a:r>
              <a:rPr lang="sv-SE" sz="2300" b="1" dirty="0">
                <a:solidFill>
                  <a:schemeClr val="accent5"/>
                </a:solidFill>
                <a:effectLst/>
              </a:rPr>
              <a:t>A</a:t>
            </a:r>
            <a:r>
              <a:rPr lang="sv-SE" sz="2300" dirty="0">
                <a:solidFill>
                  <a:schemeClr val="accent5"/>
                </a:solidFill>
                <a:effectLst/>
              </a:rPr>
              <a:t> </a:t>
            </a:r>
            <a:r>
              <a:rPr lang="sv-SE" sz="2300" dirty="0">
                <a:effectLst/>
              </a:rPr>
              <a:t>Precisera den planerade ändringen </a:t>
            </a:r>
            <a:br>
              <a:rPr lang="sv-SE" sz="2300" dirty="0">
                <a:effectLst/>
              </a:rPr>
            </a:br>
            <a:endParaRPr lang="sv-SE" sz="2300" dirty="0"/>
          </a:p>
        </p:txBody>
      </p:sp>
      <p:graphicFrame>
        <p:nvGraphicFramePr>
          <p:cNvPr id="4" name="Platshållare för innehåll 3">
            <a:extLst>
              <a:ext uri="{FF2B5EF4-FFF2-40B4-BE49-F238E27FC236}">
                <a16:creationId xmlns:a16="http://schemas.microsoft.com/office/drawing/2014/main" id="{FBDEF693-0F91-EADC-64F3-EEE8F5CD69E8}"/>
              </a:ext>
            </a:extLst>
          </p:cNvPr>
          <p:cNvGraphicFramePr>
            <a:graphicFrameLocks noGrp="1"/>
          </p:cNvGraphicFramePr>
          <p:nvPr>
            <p:ph sz="half" idx="2"/>
            <p:extLst>
              <p:ext uri="{D42A27DB-BD31-4B8C-83A1-F6EECF244321}">
                <p14:modId xmlns:p14="http://schemas.microsoft.com/office/powerpoint/2010/main" val="2425449912"/>
              </p:ext>
            </p:extLst>
          </p:nvPr>
        </p:nvGraphicFramePr>
        <p:xfrm>
          <a:off x="604850" y="1478166"/>
          <a:ext cx="5400000" cy="3901667"/>
        </p:xfrm>
        <a:graphic>
          <a:graphicData uri="http://schemas.openxmlformats.org/drawingml/2006/table">
            <a:tbl>
              <a:tblPr>
                <a:noFill/>
                <a:tableStyleId>{5C22544A-7EE6-4342-B048-85BDC9FD1C3A}</a:tableStyleId>
              </a:tblPr>
              <a:tblGrid>
                <a:gridCol w="5400000">
                  <a:extLst>
                    <a:ext uri="{9D8B030D-6E8A-4147-A177-3AD203B41FA5}">
                      <a16:colId xmlns:a16="http://schemas.microsoft.com/office/drawing/2014/main" val="1964893770"/>
                    </a:ext>
                  </a:extLst>
                </a:gridCol>
              </a:tblGrid>
              <a:tr h="1248701">
                <a:tc>
                  <a:txBody>
                    <a:bodyPr/>
                    <a:lstStyle/>
                    <a:p>
                      <a:pPr marL="285750" indent="-285750">
                        <a:buFont typeface="Arial" panose="020B0604020202020204" pitchFamily="34" charset="0"/>
                        <a:buChar char="•"/>
                      </a:pPr>
                      <a:r>
                        <a:rPr lang="sv-SE" sz="1800" cap="none" spc="0" dirty="0">
                          <a:solidFill>
                            <a:schemeClr val="tx1"/>
                          </a:solidFill>
                          <a:effectLst/>
                        </a:rPr>
                        <a:t>Varför föreslås förändringen och vad består den av?</a:t>
                      </a:r>
                    </a:p>
                  </a:txBody>
                  <a:tcPr marL="189197" marR="189197" marT="189197" marB="18919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44232614"/>
                  </a:ext>
                </a:extLst>
              </a:tr>
              <a:tr h="975417">
                <a:tc>
                  <a:txBody>
                    <a:bodyPr/>
                    <a:lstStyle/>
                    <a:p>
                      <a:pPr marL="285750" indent="-285750">
                        <a:buFont typeface="Arial" panose="020B0604020202020204" pitchFamily="34" charset="0"/>
                        <a:buChar char="•"/>
                      </a:pPr>
                      <a:r>
                        <a:rPr lang="sv-SE" sz="1800" cap="none" spc="0" dirty="0">
                          <a:solidFill>
                            <a:schemeClr val="tx1"/>
                          </a:solidFill>
                          <a:effectLst/>
                        </a:rPr>
                        <a:t>Vilka positiva effekter ger den planerade ändringen?</a:t>
                      </a:r>
                      <a:endParaRPr lang="sv-SE" sz="18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9197" marR="189197" marT="189197" marB="18919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312622017"/>
                  </a:ext>
                </a:extLst>
              </a:tr>
              <a:tr h="702132">
                <a:tc>
                  <a:txBody>
                    <a:bodyPr/>
                    <a:lstStyle/>
                    <a:p>
                      <a:pPr marL="285750" indent="-285750">
                        <a:buFont typeface="Arial" panose="020B0604020202020204" pitchFamily="34" charset="0"/>
                        <a:buChar char="•"/>
                      </a:pPr>
                      <a:r>
                        <a:rPr lang="sv-SE" sz="1800" cap="none" spc="0" dirty="0">
                          <a:solidFill>
                            <a:schemeClr val="tx1"/>
                          </a:solidFill>
                          <a:effectLst/>
                        </a:rPr>
                        <a:t>Var ska ändringarna genomföras?</a:t>
                      </a:r>
                      <a:endParaRPr lang="sv-SE" sz="18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9197" marR="189197" marT="189197" marB="18919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25276011"/>
                  </a:ext>
                </a:extLst>
              </a:tr>
              <a:tr h="975417">
                <a:tc>
                  <a:txBody>
                    <a:bodyPr/>
                    <a:lstStyle/>
                    <a:p>
                      <a:pPr marL="285750" indent="-285750">
                        <a:buFont typeface="Arial" panose="020B0604020202020204" pitchFamily="34" charset="0"/>
                        <a:buChar char="•"/>
                      </a:pPr>
                      <a:r>
                        <a:rPr lang="sv-SE" sz="1800" cap="none" spc="0" dirty="0">
                          <a:solidFill>
                            <a:schemeClr val="tx1"/>
                          </a:solidFill>
                          <a:effectLst/>
                        </a:rPr>
                        <a:t>Vilka medarbetare eller grupper av medarbetare berörs av förändringen?</a:t>
                      </a:r>
                      <a:endParaRPr lang="sv-SE" sz="18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9197" marR="189197" marT="189197" marB="18919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848855259"/>
                  </a:ext>
                </a:extLst>
              </a:tr>
            </a:tbl>
          </a:graphicData>
        </a:graphic>
      </p:graphicFrame>
      <p:pic>
        <p:nvPicPr>
          <p:cNvPr id="9" name="Ljud 8">
            <a:hlinkClick r:id="" action="ppaction://media"/>
            <a:extLst>
              <a:ext uri="{FF2B5EF4-FFF2-40B4-BE49-F238E27FC236}">
                <a16:creationId xmlns:a16="http://schemas.microsoft.com/office/drawing/2014/main" id="{DB356DA3-4AC7-3F75-B11F-DEAED8351A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8244900"/>
      </p:ext>
    </p:extLst>
  </p:cSld>
  <p:clrMapOvr>
    <a:masterClrMapping/>
  </p:clrMapOvr>
  <mc:AlternateContent xmlns:mc="http://schemas.openxmlformats.org/markup-compatibility/2006" xmlns:p14="http://schemas.microsoft.com/office/powerpoint/2010/main">
    <mc:Choice Requires="p14">
      <p:transition spd="slow" p14:dur="2000" advTm="27178"/>
    </mc:Choice>
    <mc:Fallback xmlns="">
      <p:transition spd="slow" advTm="2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AA518-AEAB-92D3-0AA2-61116D3F1353}"/>
              </a:ext>
            </a:extLst>
          </p:cNvPr>
          <p:cNvSpPr>
            <a:spLocks noGrp="1"/>
          </p:cNvSpPr>
          <p:nvPr>
            <p:ph type="title"/>
          </p:nvPr>
        </p:nvSpPr>
        <p:spPr>
          <a:xfrm>
            <a:off x="407988" y="404813"/>
            <a:ext cx="9170279" cy="736959"/>
          </a:xfrm>
        </p:spPr>
        <p:txBody>
          <a:bodyPr anchor="ctr">
            <a:normAutofit/>
          </a:bodyPr>
          <a:lstStyle/>
          <a:p>
            <a:r>
              <a:rPr lang="sv-SE" sz="2300" b="1" dirty="0">
                <a:solidFill>
                  <a:schemeClr val="accent6"/>
                </a:solidFill>
                <a:effectLst/>
              </a:rPr>
              <a:t>B</a:t>
            </a:r>
            <a:r>
              <a:rPr lang="sv-SE" sz="2300" dirty="0">
                <a:solidFill>
                  <a:schemeClr val="accent6"/>
                </a:solidFill>
                <a:effectLst/>
              </a:rPr>
              <a:t> </a:t>
            </a:r>
            <a:r>
              <a:rPr lang="sv-SE" sz="2300" dirty="0">
                <a:effectLst/>
              </a:rPr>
              <a:t>Gör riskbedömning</a:t>
            </a:r>
            <a:br>
              <a:rPr lang="sv-SE" sz="2300" dirty="0">
                <a:effectLst/>
              </a:rPr>
            </a:br>
            <a:endParaRPr lang="sv-SE" sz="2300" dirty="0"/>
          </a:p>
        </p:txBody>
      </p:sp>
      <p:sp>
        <p:nvSpPr>
          <p:cNvPr id="3" name="Platshållare för innehåll 2">
            <a:extLst>
              <a:ext uri="{FF2B5EF4-FFF2-40B4-BE49-F238E27FC236}">
                <a16:creationId xmlns:a16="http://schemas.microsoft.com/office/drawing/2014/main" id="{7635ACAB-A467-00A7-E098-EFAEBEFEFECA}"/>
              </a:ext>
            </a:extLst>
          </p:cNvPr>
          <p:cNvSpPr>
            <a:spLocks noGrp="1"/>
          </p:cNvSpPr>
          <p:nvPr>
            <p:ph sz="half" idx="1"/>
          </p:nvPr>
        </p:nvSpPr>
        <p:spPr>
          <a:xfrm>
            <a:off x="407988" y="1736729"/>
            <a:ext cx="5400000" cy="4176710"/>
          </a:xfrm>
        </p:spPr>
        <p:txBody>
          <a:bodyPr>
            <a:normAutofit/>
          </a:bodyPr>
          <a:lstStyle/>
          <a:p>
            <a:r>
              <a:rPr lang="sv-SE" dirty="0"/>
              <a:t>Nu tar ni fram de risker som ni tror uppstår efter genomförd förändring. </a:t>
            </a:r>
          </a:p>
          <a:p>
            <a:r>
              <a:rPr lang="sv-SE" dirty="0"/>
              <a:t>Ta hjälp av matrisen!</a:t>
            </a:r>
            <a:br>
              <a:rPr lang="sv-SE" dirty="0"/>
            </a:br>
            <a:r>
              <a:rPr lang="sv-SE" dirty="0"/>
              <a:t>	- Hur sannolikt är det att risken 	inträffar? 	</a:t>
            </a:r>
            <a:br>
              <a:rPr lang="sv-SE" dirty="0"/>
            </a:br>
            <a:r>
              <a:rPr lang="sv-SE" dirty="0"/>
              <a:t>	- Vilken konsekvens det får om den 	inträffar?</a:t>
            </a:r>
          </a:p>
          <a:p>
            <a:r>
              <a:rPr lang="sv-SE" dirty="0"/>
              <a:t>På så sätt ser ni vilken färg och siffra som risken hamnar på.</a:t>
            </a:r>
          </a:p>
        </p:txBody>
      </p:sp>
      <p:pic>
        <p:nvPicPr>
          <p:cNvPr id="4" name="Bildobjekt 3">
            <a:extLst>
              <a:ext uri="{FF2B5EF4-FFF2-40B4-BE49-F238E27FC236}">
                <a16:creationId xmlns:a16="http://schemas.microsoft.com/office/drawing/2014/main" id="{CB159FD9-46BD-5FC1-0C22-6FED549DF3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600" y="1390791"/>
            <a:ext cx="4284000" cy="4868585"/>
          </a:xfrm>
          <a:prstGeom prst="rect">
            <a:avLst/>
          </a:prstGeom>
          <a:noFill/>
          <a:ln w="19050">
            <a:solidFill>
              <a:schemeClr val="tx2">
                <a:lumMod val="75000"/>
              </a:schemeClr>
            </a:solidFill>
          </a:ln>
        </p:spPr>
      </p:pic>
      <p:pic>
        <p:nvPicPr>
          <p:cNvPr id="10" name="Ljud 9">
            <a:hlinkClick r:id="" action="ppaction://media"/>
            <a:extLst>
              <a:ext uri="{FF2B5EF4-FFF2-40B4-BE49-F238E27FC236}">
                <a16:creationId xmlns:a16="http://schemas.microsoft.com/office/drawing/2014/main" id="{8B8FDBCA-D816-744B-7EC1-5D68EAE6CB5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18946333"/>
      </p:ext>
    </p:extLst>
  </p:cSld>
  <p:clrMapOvr>
    <a:masterClrMapping/>
  </p:clrMapOvr>
  <mc:AlternateContent xmlns:mc="http://schemas.openxmlformats.org/markup-compatibility/2006" xmlns:p14="http://schemas.microsoft.com/office/powerpoint/2010/main">
    <mc:Choice Requires="p14">
      <p:transition spd="slow" p14:dur="2000" advTm="87684"/>
    </mc:Choice>
    <mc:Fallback xmlns="">
      <p:transition spd="slow" advTm="87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7495F3C7-FDA0-EA9C-085D-F7879FCC642F}"/>
              </a:ext>
            </a:extLst>
          </p:cNvPr>
          <p:cNvSpPr>
            <a:spLocks noGrp="1"/>
          </p:cNvSpPr>
          <p:nvPr>
            <p:ph type="body" idx="1"/>
          </p:nvPr>
        </p:nvSpPr>
        <p:spPr>
          <a:xfrm>
            <a:off x="480000" y="986050"/>
            <a:ext cx="5278080" cy="648720"/>
          </a:xfrm>
        </p:spPr>
        <p:txBody>
          <a:bodyPr>
            <a:normAutofit/>
          </a:bodyPr>
          <a:lstStyle/>
          <a:p>
            <a:r>
              <a:rPr lang="sv-SE" sz="2400" b="1" dirty="0">
                <a:solidFill>
                  <a:srgbClr val="008391"/>
                </a:solidFill>
                <a:effectLst/>
                <a:latin typeface="+mj-lt"/>
                <a:ea typeface="Times New Roman" panose="02020603050405020304" pitchFamily="18" charset="0"/>
              </a:rPr>
              <a:t>C</a:t>
            </a:r>
            <a:r>
              <a:rPr lang="sv-SE" sz="2400" dirty="0">
                <a:effectLst/>
                <a:latin typeface="+mj-lt"/>
                <a:ea typeface="Times New Roman" panose="02020603050405020304" pitchFamily="18" charset="0"/>
              </a:rPr>
              <a:t> Åtgärda</a:t>
            </a:r>
            <a:endParaRPr lang="sv-SE" sz="2400" dirty="0">
              <a:latin typeface="+mj-lt"/>
            </a:endParaRPr>
          </a:p>
        </p:txBody>
      </p:sp>
      <p:sp>
        <p:nvSpPr>
          <p:cNvPr id="3" name="Platshållare för innehåll 2">
            <a:extLst>
              <a:ext uri="{FF2B5EF4-FFF2-40B4-BE49-F238E27FC236}">
                <a16:creationId xmlns:a16="http://schemas.microsoft.com/office/drawing/2014/main" id="{BD227F3F-A7F0-2ED7-981C-949DCF8753A6}"/>
              </a:ext>
            </a:extLst>
          </p:cNvPr>
          <p:cNvSpPr>
            <a:spLocks noGrp="1"/>
          </p:cNvSpPr>
          <p:nvPr>
            <p:ph sz="half" idx="2"/>
          </p:nvPr>
        </p:nvSpPr>
        <p:spPr>
          <a:xfrm>
            <a:off x="429588" y="1856230"/>
            <a:ext cx="5278080" cy="4015719"/>
          </a:xfrm>
        </p:spPr>
        <p:txBody>
          <a:bodyPr>
            <a:normAutofit fontScale="92500" lnSpcReduction="10000"/>
          </a:bodyPr>
          <a:lstStyle/>
          <a:p>
            <a:r>
              <a:rPr lang="sv-SE" dirty="0">
                <a:effectLst/>
                <a:latin typeface="Arial" panose="020B0604020202020204" pitchFamily="34" charset="0"/>
                <a:ea typeface="Times New Roman" panose="02020603050405020304" pitchFamily="18" charset="0"/>
              </a:rPr>
              <a:t>Följ åtgärdstrappan när ni tar fram lämpliga åtgärder</a:t>
            </a:r>
            <a:r>
              <a:rPr lang="sv-SE" dirty="0">
                <a:latin typeface="Arial" panose="020B0604020202020204" pitchFamily="34" charset="0"/>
                <a:ea typeface="Times New Roman" panose="02020603050405020304" pitchFamily="18" charset="0"/>
              </a:rPr>
              <a:t> för riskerna</a:t>
            </a:r>
            <a:endParaRPr lang="sv-SE" dirty="0">
              <a:effectLst/>
              <a:latin typeface="Arial" panose="020B0604020202020204" pitchFamily="34" charset="0"/>
              <a:ea typeface="Times New Roman" panose="02020603050405020304" pitchFamily="18" charset="0"/>
            </a:endParaRPr>
          </a:p>
          <a:p>
            <a:pPr marL="0" indent="0">
              <a:buNone/>
            </a:pPr>
            <a:r>
              <a:rPr lang="sv-SE" dirty="0">
                <a:latin typeface="Arial" panose="020B0604020202020204" pitchFamily="34" charset="0"/>
                <a:ea typeface="Times New Roman" panose="02020603050405020304" pitchFamily="18" charset="0"/>
              </a:rPr>
              <a:t>	</a:t>
            </a:r>
            <a:r>
              <a:rPr lang="sv-SE" sz="1700" b="1" dirty="0">
                <a:effectLst/>
                <a:latin typeface="Arial" panose="020B0604020202020204" pitchFamily="34" charset="0"/>
                <a:ea typeface="Times New Roman" panose="02020603050405020304" pitchFamily="18" charset="0"/>
              </a:rPr>
              <a:t>eliminera/ta bort risken</a:t>
            </a:r>
          </a:p>
          <a:p>
            <a:pPr marL="0" indent="0">
              <a:buNone/>
            </a:pPr>
            <a:endParaRPr lang="sv-SE" sz="1700" dirty="0">
              <a:effectLst/>
              <a:latin typeface="Arial" panose="020B0604020202020204" pitchFamily="34" charset="0"/>
              <a:ea typeface="Times New Roman" panose="02020603050405020304" pitchFamily="18" charset="0"/>
            </a:endParaRPr>
          </a:p>
          <a:p>
            <a:pPr marL="0" indent="0">
              <a:buNone/>
            </a:pPr>
            <a:r>
              <a:rPr lang="sv-SE" sz="1700" b="1" dirty="0">
                <a:effectLst/>
                <a:latin typeface="Arial" panose="020B0604020202020204" pitchFamily="34" charset="0"/>
                <a:ea typeface="Times New Roman" panose="02020603050405020304" pitchFamily="18" charset="0"/>
              </a:rPr>
              <a:t>	minimera/begränsa risken </a:t>
            </a:r>
          </a:p>
          <a:p>
            <a:pPr marL="0" indent="0">
              <a:buNone/>
            </a:pPr>
            <a:endParaRPr lang="sv-SE" sz="1700" dirty="0">
              <a:effectLst/>
              <a:latin typeface="Arial" panose="020B0604020202020204" pitchFamily="34" charset="0"/>
              <a:ea typeface="Times New Roman" panose="02020603050405020304" pitchFamily="18" charset="0"/>
            </a:endParaRPr>
          </a:p>
          <a:p>
            <a:pPr marL="0" indent="0">
              <a:buNone/>
            </a:pPr>
            <a:r>
              <a:rPr lang="sv-SE" sz="1700" b="1" dirty="0">
                <a:effectLst/>
                <a:latin typeface="Arial" panose="020B0604020202020204" pitchFamily="34" charset="0"/>
                <a:ea typeface="Times New Roman" panose="02020603050405020304" pitchFamily="18" charset="0"/>
              </a:rPr>
              <a:t>	skydda mot risken</a:t>
            </a:r>
          </a:p>
          <a:p>
            <a:pPr marL="0" indent="0">
              <a:buNone/>
            </a:pPr>
            <a:endParaRPr lang="sv-SE" b="1" dirty="0">
              <a:effectLst/>
              <a:latin typeface="Arial" panose="020B0604020202020204" pitchFamily="34" charset="0"/>
              <a:ea typeface="Times New Roman" panose="02020603050405020304" pitchFamily="18" charset="0"/>
            </a:endParaRPr>
          </a:p>
          <a:p>
            <a:r>
              <a:rPr lang="sv-SE" dirty="0">
                <a:latin typeface="Arial" panose="020B0604020202020204" pitchFamily="34" charset="0"/>
                <a:ea typeface="Times New Roman" panose="02020603050405020304" pitchFamily="18" charset="0"/>
              </a:rPr>
              <a:t>Beskriv åtgärderna så konkret som möjligt!</a:t>
            </a:r>
          </a:p>
          <a:p>
            <a:r>
              <a:rPr lang="sv-SE" dirty="0">
                <a:latin typeface="Arial" panose="020B0604020202020204" pitchFamily="34" charset="0"/>
                <a:ea typeface="Times New Roman" panose="02020603050405020304" pitchFamily="18" charset="0"/>
              </a:rPr>
              <a:t>Gör en tidsplan för när åtgärderna ska vara genomförda</a:t>
            </a:r>
            <a:endParaRPr lang="sv-SE" dirty="0">
              <a:effectLst/>
              <a:latin typeface="Arial" panose="020B0604020202020204" pitchFamily="34" charset="0"/>
              <a:ea typeface="Times New Roman" panose="02020603050405020304" pitchFamily="18" charset="0"/>
            </a:endParaRPr>
          </a:p>
          <a:p>
            <a:pPr marL="0" indent="0">
              <a:buNone/>
            </a:pPr>
            <a:endParaRPr lang="sv-SE" sz="1800" dirty="0">
              <a:effectLst/>
              <a:latin typeface="Arial" panose="020B0604020202020204" pitchFamily="34" charset="0"/>
              <a:ea typeface="Times New Roman" panose="02020603050405020304" pitchFamily="18" charset="0"/>
            </a:endParaRPr>
          </a:p>
          <a:p>
            <a:endParaRPr lang="sv-SE" dirty="0"/>
          </a:p>
        </p:txBody>
      </p:sp>
      <p:sp>
        <p:nvSpPr>
          <p:cNvPr id="6" name="Platshållare för text 5">
            <a:extLst>
              <a:ext uri="{FF2B5EF4-FFF2-40B4-BE49-F238E27FC236}">
                <a16:creationId xmlns:a16="http://schemas.microsoft.com/office/drawing/2014/main" id="{21444E29-B7DE-699D-2C96-DB3B50D66E9A}"/>
              </a:ext>
            </a:extLst>
          </p:cNvPr>
          <p:cNvSpPr>
            <a:spLocks noGrp="1"/>
          </p:cNvSpPr>
          <p:nvPr>
            <p:ph type="body" sz="quarter" idx="3"/>
          </p:nvPr>
        </p:nvSpPr>
        <p:spPr>
          <a:xfrm>
            <a:off x="6511200" y="986050"/>
            <a:ext cx="5280000" cy="648720"/>
          </a:xfrm>
        </p:spPr>
        <p:txBody>
          <a:bodyPr>
            <a:normAutofit/>
          </a:bodyPr>
          <a:lstStyle/>
          <a:p>
            <a:r>
              <a:rPr lang="sv-SE" sz="2400" b="1" dirty="0">
                <a:solidFill>
                  <a:srgbClr val="3F5564"/>
                </a:solidFill>
                <a:effectLst/>
                <a:latin typeface="+mj-lt"/>
                <a:ea typeface="Times New Roman" panose="02020603050405020304" pitchFamily="18" charset="0"/>
              </a:rPr>
              <a:t>D </a:t>
            </a:r>
            <a:r>
              <a:rPr lang="sv-SE" sz="2400" dirty="0">
                <a:effectLst/>
                <a:latin typeface="+mj-lt"/>
                <a:ea typeface="Times New Roman" panose="02020603050405020304" pitchFamily="18" charset="0"/>
              </a:rPr>
              <a:t>Följ upp</a:t>
            </a:r>
            <a:endParaRPr lang="sv-SE" sz="2400" dirty="0">
              <a:latin typeface="+mj-lt"/>
            </a:endParaRPr>
          </a:p>
        </p:txBody>
      </p:sp>
      <p:sp>
        <p:nvSpPr>
          <p:cNvPr id="7" name="Platshållare för innehåll 6">
            <a:extLst>
              <a:ext uri="{FF2B5EF4-FFF2-40B4-BE49-F238E27FC236}">
                <a16:creationId xmlns:a16="http://schemas.microsoft.com/office/drawing/2014/main" id="{7195144F-89D0-218D-2E6E-DC963C04B43A}"/>
              </a:ext>
            </a:extLst>
          </p:cNvPr>
          <p:cNvSpPr>
            <a:spLocks noGrp="1"/>
          </p:cNvSpPr>
          <p:nvPr>
            <p:ph sz="quarter" idx="4"/>
          </p:nvPr>
        </p:nvSpPr>
        <p:spPr>
          <a:xfrm>
            <a:off x="6403200" y="1856230"/>
            <a:ext cx="5280000" cy="3524685"/>
          </a:xfrm>
        </p:spPr>
        <p:txBody>
          <a:bodyPr/>
          <a:lstStyle/>
          <a:p>
            <a:r>
              <a:rPr lang="sv-SE" sz="1900" dirty="0"/>
              <a:t>Har åtgärderna har skapat en mindre riskfylld och säkrare arbetsmiljö?</a:t>
            </a:r>
          </a:p>
          <a:p>
            <a:r>
              <a:rPr lang="sv-SE" sz="1900" dirty="0">
                <a:effectLst/>
                <a:latin typeface="Arial" panose="020B0604020202020204" pitchFamily="34" charset="0"/>
                <a:ea typeface="Times New Roman" panose="02020603050405020304" pitchFamily="18" charset="0"/>
              </a:rPr>
              <a:t>Om inte- ta fram nya åtgärde</a:t>
            </a:r>
            <a:r>
              <a:rPr lang="sv-SE" sz="1900" dirty="0">
                <a:latin typeface="Arial" panose="020B0604020202020204" pitchFamily="34" charset="0"/>
                <a:ea typeface="Times New Roman" panose="02020603050405020304" pitchFamily="18" charset="0"/>
              </a:rPr>
              <a:t>r!</a:t>
            </a:r>
          </a:p>
          <a:p>
            <a:r>
              <a:rPr lang="sv-SE" sz="1900" dirty="0">
                <a:latin typeface="Arial" panose="020B0604020202020204" pitchFamily="34" charset="0"/>
                <a:ea typeface="Times New Roman" panose="02020603050405020304" pitchFamily="18" charset="0"/>
              </a:rPr>
              <a:t>Följ även upp de positiva effekterna som förväntades av förändringen och prata om hur de bibehålls.</a:t>
            </a:r>
          </a:p>
          <a:p>
            <a:r>
              <a:rPr lang="sv-SE" sz="1900" dirty="0">
                <a:effectLst/>
                <a:latin typeface="Arial" panose="020B0604020202020204" pitchFamily="34" charset="0"/>
                <a:ea typeface="Times New Roman" panose="02020603050405020304" pitchFamily="18" charset="0"/>
              </a:rPr>
              <a:t>Dokumentera uppföljningen i ABCD-mallen</a:t>
            </a:r>
          </a:p>
          <a:p>
            <a:endParaRPr lang="sv-SE" dirty="0"/>
          </a:p>
        </p:txBody>
      </p:sp>
      <p:sp>
        <p:nvSpPr>
          <p:cNvPr id="9" name="Pil: nedåt 8">
            <a:extLst>
              <a:ext uri="{FF2B5EF4-FFF2-40B4-BE49-F238E27FC236}">
                <a16:creationId xmlns:a16="http://schemas.microsoft.com/office/drawing/2014/main" id="{350BEF40-7847-2B5D-83FC-8977B133DB96}"/>
              </a:ext>
            </a:extLst>
          </p:cNvPr>
          <p:cNvSpPr/>
          <p:nvPr/>
        </p:nvSpPr>
        <p:spPr>
          <a:xfrm flipH="1">
            <a:off x="2259653" y="2856153"/>
            <a:ext cx="235573" cy="383275"/>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dirty="0"/>
          </a:p>
        </p:txBody>
      </p:sp>
      <p:sp>
        <p:nvSpPr>
          <p:cNvPr id="10" name="Pil: nedåt 9">
            <a:extLst>
              <a:ext uri="{FF2B5EF4-FFF2-40B4-BE49-F238E27FC236}">
                <a16:creationId xmlns:a16="http://schemas.microsoft.com/office/drawing/2014/main" id="{3703AFFF-D2F0-69CA-1277-DE8D23963234}"/>
              </a:ext>
            </a:extLst>
          </p:cNvPr>
          <p:cNvSpPr/>
          <p:nvPr/>
        </p:nvSpPr>
        <p:spPr>
          <a:xfrm flipH="1">
            <a:off x="2259654" y="3618572"/>
            <a:ext cx="235572" cy="383275"/>
          </a:xfrm>
          <a:prstGeom prst="down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dirty="0"/>
          </a:p>
        </p:txBody>
      </p:sp>
      <p:pic>
        <p:nvPicPr>
          <p:cNvPr id="19" name="Ljud 18">
            <a:hlinkClick r:id="" action="ppaction://media"/>
            <a:extLst>
              <a:ext uri="{FF2B5EF4-FFF2-40B4-BE49-F238E27FC236}">
                <a16:creationId xmlns:a16="http://schemas.microsoft.com/office/drawing/2014/main" id="{EFAD8487-4C80-77FD-FA05-B6E5FDDA3A4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62325431"/>
      </p:ext>
    </p:extLst>
  </p:cSld>
  <p:clrMapOvr>
    <a:masterClrMapping/>
  </p:clrMapOvr>
  <mc:AlternateContent xmlns:mc="http://schemas.openxmlformats.org/markup-compatibility/2006" xmlns:p14="http://schemas.microsoft.com/office/powerpoint/2010/main">
    <mc:Choice Requires="p14">
      <p:transition spd="slow" p14:dur="2000" advTm="122452"/>
    </mc:Choice>
    <mc:Fallback xmlns="">
      <p:transition spd="slow" advTm="122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fade">
                                      <p:cBhvr>
                                        <p:cTn id="49" dur="500"/>
                                        <p:tgtEl>
                                          <p:spTgt spid="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Effect transition="in" filter="fade">
                                      <p:cBhvr>
                                        <p:cTn id="54" dur="500"/>
                                        <p:tgtEl>
                                          <p:spTgt spid="7">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fade">
                                      <p:cBhvr>
                                        <p:cTn id="57" dur="500"/>
                                        <p:tgtEl>
                                          <p:spTgt spid="7">
                                            <p:txEl>
                                              <p:pRg st="1" end="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7">
                                            <p:txEl>
                                              <p:pRg st="2" end="2"/>
                                            </p:txEl>
                                          </p:spTgt>
                                        </p:tgtEl>
                                        <p:attrNameLst>
                                          <p:attrName>style.visibility</p:attrName>
                                        </p:attrNameLst>
                                      </p:cBhvr>
                                      <p:to>
                                        <p:strVal val="visible"/>
                                      </p:to>
                                    </p:set>
                                    <p:animEffect transition="in" filter="fade">
                                      <p:cBhvr>
                                        <p:cTn id="60" dur="500"/>
                                        <p:tgtEl>
                                          <p:spTgt spid="7">
                                            <p:txEl>
                                              <p:pRg st="2" end="2"/>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animEffect transition="in" filter="fade">
                                      <p:cBhvr>
                                        <p:cTn id="6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19"/>
                </p:tgtEl>
              </p:cMediaNode>
            </p:audio>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7A071-EA9D-0092-355D-7004702D6994}"/>
              </a:ext>
            </a:extLst>
          </p:cNvPr>
          <p:cNvSpPr>
            <a:spLocks noGrp="1"/>
          </p:cNvSpPr>
          <p:nvPr>
            <p:ph type="title"/>
          </p:nvPr>
        </p:nvSpPr>
        <p:spPr>
          <a:xfrm>
            <a:off x="407988" y="404813"/>
            <a:ext cx="9170279" cy="736959"/>
          </a:xfrm>
        </p:spPr>
        <p:txBody>
          <a:bodyPr anchor="ctr">
            <a:normAutofit/>
          </a:bodyPr>
          <a:lstStyle/>
          <a:p>
            <a:r>
              <a:rPr lang="en-US" dirty="0" err="1"/>
              <a:t>Handlingsplan</a:t>
            </a:r>
            <a:endParaRPr lang="en-US" dirty="0"/>
          </a:p>
        </p:txBody>
      </p:sp>
      <p:pic>
        <p:nvPicPr>
          <p:cNvPr id="12" name="Platshållare för bild 11">
            <a:extLst>
              <a:ext uri="{FF2B5EF4-FFF2-40B4-BE49-F238E27FC236}">
                <a16:creationId xmlns:a16="http://schemas.microsoft.com/office/drawing/2014/main" id="{114614E7-6C33-BA05-2992-CE6653979FDA}"/>
              </a:ext>
            </a:extLst>
          </p:cNvPr>
          <p:cNvPicPr>
            <a:picLocks noGrp="1" noChangeAspect="1"/>
          </p:cNvPicPr>
          <p:nvPr>
            <p:ph sz="half" idx="1"/>
          </p:nvPr>
        </p:nvPicPr>
        <p:blipFill rotWithShape="1">
          <a:blip r:embed="rId6"/>
          <a:stretch/>
        </p:blipFill>
        <p:spPr>
          <a:xfrm>
            <a:off x="5054400" y="1634400"/>
            <a:ext cx="6926400" cy="3765600"/>
          </a:xfrm>
          <a:noFill/>
        </p:spPr>
      </p:pic>
      <p:sp>
        <p:nvSpPr>
          <p:cNvPr id="17" name="Content Placeholder 3">
            <a:extLst>
              <a:ext uri="{FF2B5EF4-FFF2-40B4-BE49-F238E27FC236}">
                <a16:creationId xmlns:a16="http://schemas.microsoft.com/office/drawing/2014/main" id="{FF9E272D-F4B1-F2AA-F1B4-42E6B532697D}"/>
              </a:ext>
            </a:extLst>
          </p:cNvPr>
          <p:cNvSpPr>
            <a:spLocks noGrp="1"/>
          </p:cNvSpPr>
          <p:nvPr>
            <p:ph sz="half" idx="2"/>
          </p:nvPr>
        </p:nvSpPr>
        <p:spPr>
          <a:xfrm>
            <a:off x="320327" y="1634400"/>
            <a:ext cx="4672800" cy="4176710"/>
          </a:xfrm>
        </p:spPr>
        <p:txBody>
          <a:bodyPr vert="horz" lIns="0" tIns="0" rIns="0" bIns="0" rtlCol="0" anchor="t">
            <a:normAutofit/>
          </a:bodyPr>
          <a:lstStyle/>
          <a:p>
            <a:pPr marL="0" indent="0">
              <a:buNone/>
            </a:pPr>
            <a:r>
              <a:rPr lang="en-US" sz="1800" dirty="0"/>
              <a:t>Dokumentera i handlingsplanen</a:t>
            </a:r>
            <a:br>
              <a:rPr lang="en-US" sz="1800" dirty="0"/>
            </a:br>
            <a:endParaRPr lang="en-US" sz="1800" dirty="0"/>
          </a:p>
          <a:p>
            <a:pPr marL="229870" indent="-229870">
              <a:buFont typeface="Wingdings" panose="05000000000000000000" pitchFamily="2" charset="2"/>
              <a:buChar char="ü"/>
            </a:pPr>
            <a:r>
              <a:rPr lang="en-US" sz="1800" dirty="0"/>
              <a:t>De risker ni inte åtgärdar direkt</a:t>
            </a:r>
            <a:endParaRPr lang="en-US" sz="1800" dirty="0">
              <a:cs typeface="Arial" panose="020B0604020202020204"/>
            </a:endParaRPr>
          </a:p>
          <a:p>
            <a:pPr marL="229870" indent="-229870">
              <a:buFont typeface="Wingdings" panose="05000000000000000000" pitchFamily="2" charset="2"/>
              <a:buChar char="ü"/>
            </a:pPr>
            <a:r>
              <a:rPr lang="en-US" sz="1800" dirty="0"/>
              <a:t>Vilka åtgärder ni kommer göra.</a:t>
            </a:r>
            <a:endParaRPr lang="en-US" sz="1800" dirty="0">
              <a:cs typeface="Arial"/>
            </a:endParaRPr>
          </a:p>
          <a:p>
            <a:pPr marL="229870" indent="-229870">
              <a:buFont typeface="Wingdings" panose="05000000000000000000" pitchFamily="2" charset="2"/>
              <a:buChar char="ü"/>
            </a:pPr>
            <a:r>
              <a:rPr lang="en-US" sz="1800" dirty="0"/>
              <a:t>När det ska vara genomfört och vem som har ansvar för åtgärden</a:t>
            </a:r>
            <a:endParaRPr lang="en-US" sz="1800" dirty="0">
              <a:cs typeface="Arial" panose="020B0604020202020204"/>
            </a:endParaRPr>
          </a:p>
          <a:p>
            <a:pPr marL="229870" indent="-229870">
              <a:buFont typeface="Wingdings" panose="05000000000000000000" pitchFamily="2" charset="2"/>
              <a:buChar char="ü"/>
            </a:pPr>
            <a:r>
              <a:rPr lang="en-US" sz="1800" dirty="0"/>
              <a:t>Datum för uppföljning</a:t>
            </a:r>
            <a:endParaRPr lang="en-US" sz="1800" dirty="0">
              <a:cs typeface="Arial" panose="020B0604020202020204"/>
            </a:endParaRPr>
          </a:p>
          <a:p>
            <a:pPr marL="0" indent="0">
              <a:buNone/>
            </a:pPr>
            <a:endParaRPr lang="en-US" sz="1800" dirty="0"/>
          </a:p>
          <a:p>
            <a:pPr marL="0" indent="0">
              <a:buNone/>
            </a:pPr>
            <a:r>
              <a:rPr lang="en-US" sz="1800" dirty="0"/>
              <a:t>Skyddskommittén (LSG/FSG) anger datum för när uppföljning sker i det forumet</a:t>
            </a:r>
          </a:p>
          <a:p>
            <a:pPr marL="229870" indent="-229870"/>
            <a:endParaRPr lang="en-US" dirty="0">
              <a:cs typeface="Arial" panose="020B0604020202020204"/>
            </a:endParaRPr>
          </a:p>
        </p:txBody>
      </p:sp>
      <p:pic>
        <p:nvPicPr>
          <p:cNvPr id="7" name="Ljud 6">
            <a:hlinkClick r:id="" action="ppaction://media"/>
            <a:extLst>
              <a:ext uri="{FF2B5EF4-FFF2-40B4-BE49-F238E27FC236}">
                <a16:creationId xmlns:a16="http://schemas.microsoft.com/office/drawing/2014/main" id="{E4E7D6CF-A28E-B13B-2716-8B0AEC6C745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879591704"/>
      </p:ext>
    </p:extLst>
  </p:cSld>
  <p:clrMapOvr>
    <a:masterClrMapping/>
  </p:clrMapOvr>
  <mc:AlternateContent xmlns:mc="http://schemas.openxmlformats.org/markup-compatibility/2006" xmlns:p14="http://schemas.microsoft.com/office/powerpoint/2010/main">
    <mc:Choice Requires="p14">
      <p:transition spd="slow" p14:dur="2000" advTm="70207"/>
    </mc:Choice>
    <mc:Fallback xmlns="">
      <p:transition spd="slow" advTm="7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500"/>
                                        <p:tgtEl>
                                          <p:spTgt spid="17">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fade">
                                      <p:cBhvr>
                                        <p:cTn id="24" dur="500"/>
                                        <p:tgtEl>
                                          <p:spTgt spid="17">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500"/>
                                        <p:tgtEl>
                                          <p:spTgt spid="17">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xEl>
                                              <p:pRg st="6" end="6"/>
                                            </p:txEl>
                                          </p:spTgt>
                                        </p:tgtEl>
                                        <p:attrNameLst>
                                          <p:attrName>style.visibility</p:attrName>
                                        </p:attrNameLst>
                                      </p:cBhvr>
                                      <p:to>
                                        <p:strVal val="visible"/>
                                      </p:to>
                                    </p:set>
                                    <p:animEffect transition="in" filter="fade">
                                      <p:cBhvr>
                                        <p:cTn id="35"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56.7"/>
</p:tagLst>
</file>

<file path=ppt/tags/tag2.xml><?xml version="1.0" encoding="utf-8"?>
<p:tagLst xmlns:a="http://schemas.openxmlformats.org/drawingml/2006/main" xmlns:r="http://schemas.openxmlformats.org/officeDocument/2006/relationships" xmlns:p="http://schemas.openxmlformats.org/presentationml/2006/main">
  <p:tag name="TIMING" val="|50.4|26"/>
</p:tagLst>
</file>

<file path=ppt/tags/tag3.xml><?xml version="1.0" encoding="utf-8"?>
<p:tagLst xmlns:a="http://schemas.openxmlformats.org/drawingml/2006/main" xmlns:r="http://schemas.openxmlformats.org/officeDocument/2006/relationships" xmlns:p="http://schemas.openxmlformats.org/presentationml/2006/main">
  <p:tag name="TIMING" val="|3.4|6|4|4.3|6.4"/>
</p:tagLst>
</file>

<file path=ppt/tags/tag4.xml><?xml version="1.0" encoding="utf-8"?>
<p:tagLst xmlns:a="http://schemas.openxmlformats.org/drawingml/2006/main" xmlns:r="http://schemas.openxmlformats.org/officeDocument/2006/relationships" xmlns:p="http://schemas.openxmlformats.org/presentationml/2006/main">
  <p:tag name="TIMING" val="|8.5|9.4|3.2|16"/>
</p:tagLst>
</file>

<file path=ppt/tags/tag5.xml><?xml version="1.0" encoding="utf-8"?>
<p:tagLst xmlns:a="http://schemas.openxmlformats.org/drawingml/2006/main" xmlns:r="http://schemas.openxmlformats.org/officeDocument/2006/relationships" xmlns:p="http://schemas.openxmlformats.org/presentationml/2006/main">
  <p:tag name="TIMING" val="|3.9|6.8|7.5|2.1|5.3|1.1|2.9|60.4|7.7"/>
</p:tagLst>
</file>

<file path=ppt/tags/tag6.xml><?xml version="1.0" encoding="utf-8"?>
<p:tagLst xmlns:a="http://schemas.openxmlformats.org/drawingml/2006/main" xmlns:r="http://schemas.openxmlformats.org/officeDocument/2006/relationships" xmlns:p="http://schemas.openxmlformats.org/presentationml/2006/main">
  <p:tag name="TIMING" val="|5.2|3.3|1.4|28.8"/>
</p:tagLst>
</file>

<file path=ppt/theme/theme1.xml><?xml version="1.0" encoding="utf-8"?>
<a:theme xmlns:a="http://schemas.openxmlformats.org/drawingml/2006/main" name="Göteborgs Stad – 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BEFC9357-EA3A-416B-AF88-BD006C65C46B}" vid="{D1069F4F-F55A-4AE5-9450-5D06986756E0}"/>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BEFC9357-EA3A-416B-AF88-BD006C65C46B}" vid="{C6E7D1F3-323F-449C-8891-B14BDFBCD95E}"/>
    </a:ext>
  </a:extLst>
</a:theme>
</file>

<file path=ppt/theme/theme3.xml><?xml version="1.0" encoding="utf-8"?>
<a:theme xmlns:a="http://schemas.openxmlformats.org/drawingml/2006/main" name="Göteborgs Stad – Röd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BEFC9357-EA3A-416B-AF88-BD006C65C46B}" vid="{9D6B7242-388E-4D52-AC20-B29C65104C0C}"/>
    </a:ext>
  </a:extLst>
</a:theme>
</file>

<file path=ppt/theme/theme4.xml><?xml version="1.0" encoding="utf-8"?>
<a:theme xmlns:a="http://schemas.openxmlformats.org/drawingml/2006/main" name="Göteborgs Stad – Turkos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BEFC9357-EA3A-416B-AF88-BD006C65C46B}" vid="{660F87B0-D292-478C-9F59-554F637119EA}"/>
    </a:ext>
  </a:extLst>
</a:theme>
</file>

<file path=ppt/theme/theme5.xml><?xml version="1.0" encoding="utf-8"?>
<a:theme xmlns:a="http://schemas.openxmlformats.org/drawingml/2006/main" name="Göteborgs Stad – Rosa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BEFC9357-EA3A-416B-AF88-BD006C65C46B}" vid="{93FE6D71-02EF-4DDF-BA5A-E1F7B7748B66}"/>
    </a:ext>
  </a:extLst>
</a:theme>
</file>

<file path=ppt/theme/theme6.xml><?xml version="1.0" encoding="utf-8"?>
<a:theme xmlns:a="http://schemas.openxmlformats.org/drawingml/2006/main" name="Göteborgs Stad – Grön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BEFC9357-EA3A-416B-AF88-BD006C65C46B}" vid="{ADC79D8E-3717-4DC0-83EA-61DEFFC779F9}"/>
    </a:ext>
  </a:extLst>
</a:theme>
</file>

<file path=ppt/theme/theme7.xml><?xml version="1.0" encoding="utf-8"?>
<a:theme xmlns:a="http://schemas.openxmlformats.org/drawingml/2006/main" name="Göteborgs Stad – Lila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BEFC9357-EA3A-416B-AF88-BD006C65C46B}" vid="{FD57701C-5D0B-4368-87ED-F5B1F5C774AD}"/>
    </a:ext>
  </a:extLst>
</a:theme>
</file>

<file path=ppt/theme/theme8.xml><?xml version="1.0" encoding="utf-8"?>
<a:theme xmlns:a="http://schemas.openxmlformats.org/drawingml/2006/main" name="Göteborgs Stad – Gul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BEFC9357-EA3A-416B-AF88-BD006C65C46B}" vid="{0422458B-5406-4742-B1DB-26CC7CF8118E}"/>
    </a:ext>
  </a:extLst>
</a:theme>
</file>

<file path=ppt/theme/theme9.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27D1FB89B4AB14FA2559FF0B868F47D" ma:contentTypeVersion="8" ma:contentTypeDescription="Skapa ett nytt dokument." ma:contentTypeScope="" ma:versionID="69cdd3f897dbe24816ecd2e5d6863f1f">
  <xsd:schema xmlns:xsd="http://www.w3.org/2001/XMLSchema" xmlns:xs="http://www.w3.org/2001/XMLSchema" xmlns:p="http://schemas.microsoft.com/office/2006/metadata/properties" xmlns:ns2="b0ce67f5-ab09-467a-970c-06522761ce48" targetNamespace="http://schemas.microsoft.com/office/2006/metadata/properties" ma:root="true" ma:fieldsID="c2210b91287ebcdd8f8bb7b8821c4ce9" ns2:_="">
    <xsd:import namespace="b0ce67f5-ab09-467a-970c-06522761ce4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ce67f5-ab09-467a-970c-06522761c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08C4FB-7BED-4A09-9EA6-127432917C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ce67f5-ab09-467a-970c-06522761ce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5E2B42-4759-4ABF-8AD8-E0AC3A6182E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b0ce67f5-ab09-467a-970c-06522761ce48"/>
    <ds:schemaRef ds:uri="http://www.w3.org/XML/1998/namespace"/>
    <ds:schemaRef ds:uri="http://purl.org/dc/dcmitype/"/>
  </ds:schemaRefs>
</ds:datastoreItem>
</file>

<file path=customXml/itemProps3.xml><?xml version="1.0" encoding="utf-8"?>
<ds:datastoreItem xmlns:ds="http://schemas.openxmlformats.org/officeDocument/2006/customXml" ds:itemID="{09FC2DE5-117C-4885-9675-A6ECE7977C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1669</Words>
  <Application>Microsoft Office PowerPoint</Application>
  <PresentationFormat>Bredbild</PresentationFormat>
  <Paragraphs>132</Paragraphs>
  <Slides>10</Slides>
  <Notes>10</Notes>
  <HiddenSlides>0</HiddenSlides>
  <MMClips>9</MMClips>
  <ScaleCrop>false</ScaleCrop>
  <HeadingPairs>
    <vt:vector size="6" baseType="variant">
      <vt:variant>
        <vt:lpstr>Använt teckensnitt</vt:lpstr>
      </vt:variant>
      <vt:variant>
        <vt:i4>5</vt:i4>
      </vt:variant>
      <vt:variant>
        <vt:lpstr>Tema</vt:lpstr>
      </vt:variant>
      <vt:variant>
        <vt:i4>8</vt:i4>
      </vt:variant>
      <vt:variant>
        <vt:lpstr>Bildrubriker</vt:lpstr>
      </vt:variant>
      <vt:variant>
        <vt:i4>10</vt:i4>
      </vt:variant>
    </vt:vector>
  </HeadingPairs>
  <TitlesOfParts>
    <vt:vector size="23" baseType="lpstr">
      <vt:lpstr>Arial</vt:lpstr>
      <vt:lpstr>Arial Black</vt:lpstr>
      <vt:lpstr>Calibri</vt:lpstr>
      <vt:lpstr>Times New Roman</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Riskbedömningar inför ändring av verksamhet</vt:lpstr>
      <vt:lpstr>Riskbedömning inför ändring av verksamhet</vt:lpstr>
      <vt:lpstr>Vad är en ändring av verksamheten?</vt:lpstr>
      <vt:lpstr>Genomföra riskbedömning vid förändring</vt:lpstr>
      <vt:lpstr>Upplägg för riskbedömning- ABCD</vt:lpstr>
      <vt:lpstr>A Precisera den planerade ändringen  </vt:lpstr>
      <vt:lpstr>B Gör riskbedömning </vt:lpstr>
      <vt:lpstr>PowerPoint-presentation</vt:lpstr>
      <vt:lpstr>Handlingsplan</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16:9</dc:title>
  <dc:creator>isabell.kastens@aldrevardomsorg.goteborg.se</dc:creator>
  <cp:lastModifiedBy>Helene Johnsson</cp:lastModifiedBy>
  <cp:revision>17</cp:revision>
  <dcterms:created xsi:type="dcterms:W3CDTF">2021-09-14T11:56:32Z</dcterms:created>
  <dcterms:modified xsi:type="dcterms:W3CDTF">2024-03-22T14:59:12Z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0x010100327D1FB89B4AB14FA2559FF0B868F47D</vt:lpwstr>
  </property>
  <property fmtid="{D5CDD505-2E9C-101B-9397-08002B2CF9AE}" pid="3" name="Order">
    <vt:r8>296100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